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34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jpeg" ContentType="image/jpeg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86" r:id="rId3"/>
    <p:sldId id="343" r:id="rId4"/>
    <p:sldId id="262" r:id="rId5"/>
    <p:sldId id="323" r:id="rId6"/>
    <p:sldId id="332" r:id="rId7"/>
    <p:sldId id="333" r:id="rId8"/>
    <p:sldId id="329" r:id="rId9"/>
    <p:sldId id="336" r:id="rId10"/>
    <p:sldId id="266" r:id="rId11"/>
    <p:sldId id="267" r:id="rId12"/>
    <p:sldId id="268" r:id="rId13"/>
    <p:sldId id="270" r:id="rId14"/>
    <p:sldId id="275" r:id="rId15"/>
    <p:sldId id="271" r:id="rId16"/>
    <p:sldId id="334" r:id="rId17"/>
    <p:sldId id="335" r:id="rId18"/>
    <p:sldId id="272" r:id="rId19"/>
    <p:sldId id="317" r:id="rId20"/>
    <p:sldId id="342" r:id="rId21"/>
    <p:sldId id="344" r:id="rId22"/>
    <p:sldId id="261" r:id="rId23"/>
    <p:sldId id="284" r:id="rId24"/>
    <p:sldId id="285" r:id="rId25"/>
    <p:sldId id="340" r:id="rId26"/>
    <p:sldId id="338" r:id="rId27"/>
    <p:sldId id="282" r:id="rId28"/>
    <p:sldId id="283" r:id="rId29"/>
    <p:sldId id="326" r:id="rId30"/>
    <p:sldId id="341" r:id="rId31"/>
    <p:sldId id="339" r:id="rId32"/>
    <p:sldId id="289" r:id="rId33"/>
    <p:sldId id="321" r:id="rId34"/>
    <p:sldId id="347" r:id="rId35"/>
    <p:sldId id="345" r:id="rId36"/>
    <p:sldId id="346" r:id="rId37"/>
    <p:sldId id="320" r:id="rId38"/>
    <p:sldId id="301" r:id="rId39"/>
    <p:sldId id="257" r:id="rId40"/>
    <p:sldId id="258" r:id="rId41"/>
    <p:sldId id="259" r:id="rId42"/>
    <p:sldId id="280" r:id="rId4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4C004C"/>
    <a:srgbClr val="66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vertBarState="maximized">
    <p:restoredLeft sz="16607" autoAdjust="0"/>
    <p:restoredTop sz="83039" autoAdjust="0"/>
  </p:normalViewPr>
  <p:slideViewPr>
    <p:cSldViewPr>
      <p:cViewPr varScale="1">
        <p:scale>
          <a:sx n="100" d="100"/>
          <a:sy n="100" d="100"/>
        </p:scale>
        <p:origin x="-34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096" y="-72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A1720-B86C-4445-8446-116CB69995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E68AB-B3F6-4E51-BCD1-1549E10468CE}" type="datetimeFigureOut">
              <a:rPr lang="en-US" smtClean="0"/>
              <a:pPr/>
              <a:t>7/1/10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0481A9-F11D-4F8A-8A05-005499A27C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481A9-F11D-4F8A-8A05-005499A27CD3}" type="slidenum">
              <a:rPr lang="en-US" smtClean="0"/>
              <a:pPr/>
              <a:t>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4C004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7/6/2010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492875"/>
            <a:ext cx="3429000" cy="365125"/>
          </a:xfrm>
        </p:spPr>
        <p:txBody>
          <a:bodyPr/>
          <a:lstStyle/>
          <a:p>
            <a:r>
              <a:rPr lang="en-US" dirty="0" smtClean="0"/>
              <a:t>Scaling to </a:t>
            </a:r>
            <a:r>
              <a:rPr lang="en-US" dirty="0" err="1" smtClean="0"/>
              <a:t>Petascale</a:t>
            </a:r>
            <a:r>
              <a:rPr lang="en-US" dirty="0" smtClean="0"/>
              <a:t> Virtual Summer School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 userDrawn="1"/>
        </p:nvSpPr>
        <p:spPr bwMode="auto">
          <a:xfrm>
            <a:off x="0" y="6491288"/>
            <a:ext cx="9144000" cy="366712"/>
          </a:xfrm>
          <a:prstGeom prst="rect">
            <a:avLst/>
          </a:prstGeom>
          <a:solidFill>
            <a:srgbClr val="46008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7/6/2010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492875"/>
            <a:ext cx="373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Scaling to </a:t>
            </a:r>
            <a:r>
              <a:rPr lang="en-US" dirty="0" err="1" smtClean="0"/>
              <a:t>Petascale</a:t>
            </a:r>
            <a:r>
              <a:rPr lang="en-US" dirty="0" smtClean="0"/>
              <a:t> Virtual Summer School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4" descr="FULLCOLORTOWER_VER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200" y="5334000"/>
            <a:ext cx="1535113" cy="110807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01000" y="54102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4C004C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otalviewtech.com/support/documentation/totalview/index.html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ct.lsu.edu/~lyan1/summerschool10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Parallel Debugging Techniques</a:t>
            </a:r>
            <a:br>
              <a:rPr lang="en-US" dirty="0" smtClean="0"/>
            </a:br>
            <a:r>
              <a:rPr lang="en-US" dirty="0" smtClean="0"/>
              <a:t>&amp; Introduction to </a:t>
            </a:r>
            <a:r>
              <a:rPr lang="en-US" dirty="0" err="1" smtClean="0"/>
              <a:t>Totalview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 Yan</a:t>
            </a:r>
            <a:br>
              <a:rPr lang="en-US" dirty="0" smtClean="0"/>
            </a:br>
            <a:r>
              <a:rPr lang="en-US" dirty="0" smtClean="0"/>
              <a:t>Louisiana Optical Network Initiative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7/6/2010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Scaling to </a:t>
            </a:r>
            <a:r>
              <a:rPr lang="en-US" dirty="0" err="1" smtClean="0"/>
              <a:t>Petascale</a:t>
            </a:r>
            <a:r>
              <a:rPr lang="en-US" smtClean="0"/>
              <a:t> Virtual Summer School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parallel debugging</a:t>
            </a:r>
          </a:p>
          <a:p>
            <a:pPr lvl="1"/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Tools</a:t>
            </a:r>
          </a:p>
          <a:p>
            <a:pPr lvl="1"/>
            <a:r>
              <a:rPr lang="en-US" dirty="0" smtClean="0"/>
              <a:t>Strategies</a:t>
            </a:r>
          </a:p>
          <a:p>
            <a:r>
              <a:rPr lang="en-US" dirty="0" smtClean="0"/>
              <a:t>Get familiar with </a:t>
            </a:r>
            <a:r>
              <a:rPr lang="en-US" dirty="0" err="1" smtClean="0"/>
              <a:t>TotalView</a:t>
            </a:r>
            <a:r>
              <a:rPr lang="en-US" dirty="0" smtClean="0"/>
              <a:t> through hands-on exercises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parallel debugging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Challenges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Tools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Strategies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Get familiar with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TotalView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through hands-on exercises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Bugs in Parallel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Parallel programs are prone to the usual bugs found in sequential programs</a:t>
            </a:r>
          </a:p>
          <a:p>
            <a:pPr lvl="1"/>
            <a:r>
              <a:rPr lang="en-US" dirty="0" smtClean="0"/>
              <a:t>Improper pointer usage</a:t>
            </a:r>
          </a:p>
          <a:p>
            <a:pPr lvl="1"/>
            <a:r>
              <a:rPr lang="en-US" dirty="0" smtClean="0"/>
              <a:t>Stepping over array bounds</a:t>
            </a:r>
          </a:p>
          <a:p>
            <a:pPr lvl="1"/>
            <a:r>
              <a:rPr lang="en-US" dirty="0" smtClean="0"/>
              <a:t>Infinite loops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Plus…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Types of Bugs in Parallel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162800" cy="38099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Erroneous use of language features</a:t>
            </a:r>
          </a:p>
          <a:p>
            <a:pPr lvl="1"/>
            <a:r>
              <a:rPr lang="en-US" dirty="0" smtClean="0"/>
              <a:t>Mismatched parameters, missing mandatory calls etc.</a:t>
            </a:r>
          </a:p>
          <a:p>
            <a:r>
              <a:rPr lang="en-US" dirty="0" smtClean="0"/>
              <a:t>Defective space decomposition</a:t>
            </a:r>
          </a:p>
          <a:p>
            <a:r>
              <a:rPr lang="en-US" dirty="0" smtClean="0"/>
              <a:t>Incorrect/improper synchronization</a:t>
            </a:r>
          </a:p>
          <a:p>
            <a:r>
              <a:rPr lang="en-US" dirty="0" smtClean="0"/>
              <a:t>Hidden serialization</a:t>
            </a:r>
          </a:p>
          <a:p>
            <a:r>
              <a:rPr lang="en-US" dirty="0" smtClean="0"/>
              <a:t>……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6096000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http://www.hpcbugbase.org/index.php/Main_Page</a:t>
            </a:r>
            <a:endParaRPr lang="en-US" sz="120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Essentials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162800" cy="3810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Reproducibility</a:t>
            </a:r>
          </a:p>
          <a:p>
            <a:pPr lvl="1"/>
            <a:r>
              <a:rPr lang="en-US" dirty="0" smtClean="0"/>
              <a:t>Find the scenario where the error is reproducible</a:t>
            </a:r>
          </a:p>
          <a:p>
            <a:r>
              <a:rPr lang="en-US" dirty="0" smtClean="0"/>
              <a:t>Reduction</a:t>
            </a:r>
          </a:p>
          <a:p>
            <a:pPr lvl="1"/>
            <a:r>
              <a:rPr lang="en-US" dirty="0" smtClean="0"/>
              <a:t>Reduce the problem to its essence</a:t>
            </a:r>
          </a:p>
          <a:p>
            <a:r>
              <a:rPr lang="en-US" dirty="0" smtClean="0"/>
              <a:t>Deduction</a:t>
            </a:r>
          </a:p>
          <a:p>
            <a:pPr lvl="1"/>
            <a:r>
              <a:rPr lang="en-US" dirty="0" smtClean="0"/>
              <a:t>Form hypotheses on what the problem might be</a:t>
            </a:r>
          </a:p>
          <a:p>
            <a:r>
              <a:rPr lang="en-US" dirty="0" smtClean="0"/>
              <a:t>Experimentation</a:t>
            </a:r>
          </a:p>
          <a:p>
            <a:pPr lvl="1"/>
            <a:r>
              <a:rPr lang="en-US" dirty="0" smtClean="0"/>
              <a:t>Filter out invalid hypotheses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60198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Terrence Parr, </a:t>
            </a:r>
            <a:r>
              <a:rPr lang="en-US" sz="1200" i="1" dirty="0" smtClean="0"/>
              <a:t>Learn The Essentials of Debugging</a:t>
            </a:r>
          </a:p>
          <a:p>
            <a:r>
              <a:rPr lang="en-US" sz="1200" dirty="0" smtClean="0"/>
              <a:t>http://www.ibm.com/developerworks/web/library/wa-debug.html?ca=dgr-lnxw03Dbug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in Parallel Debugging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162800" cy="3581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Reproducibility</a:t>
            </a:r>
          </a:p>
          <a:p>
            <a:pPr lvl="1"/>
            <a:r>
              <a:rPr lang="en-US" dirty="0" smtClean="0"/>
              <a:t>Many problems cannot be easily reproduced</a:t>
            </a:r>
          </a:p>
          <a:p>
            <a:r>
              <a:rPr lang="en-US" dirty="0" smtClean="0"/>
              <a:t>Reduction</a:t>
            </a:r>
          </a:p>
          <a:p>
            <a:pPr lvl="1"/>
            <a:r>
              <a:rPr lang="en-US" dirty="0" smtClean="0"/>
              <a:t>Smallest scale might still be too large and complex to handle</a:t>
            </a:r>
          </a:p>
          <a:p>
            <a:r>
              <a:rPr lang="en-US" dirty="0" smtClean="0"/>
              <a:t>Deduction</a:t>
            </a:r>
          </a:p>
          <a:p>
            <a:pPr lvl="1"/>
            <a:r>
              <a:rPr lang="en-US" dirty="0" smtClean="0"/>
              <a:t>Need to consider concurrent and interdependent program instances</a:t>
            </a:r>
          </a:p>
          <a:p>
            <a:r>
              <a:rPr lang="en-US" dirty="0" smtClean="0"/>
              <a:t>Experimentation</a:t>
            </a:r>
          </a:p>
          <a:p>
            <a:pPr lvl="1"/>
            <a:r>
              <a:rPr lang="en-US" dirty="0" smtClean="0"/>
              <a:t>Cyclic debugging might be very expensive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Bugs: A Little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524001"/>
            <a:ext cx="3810000" cy="3733800"/>
          </a:xfrm>
        </p:spPr>
        <p:txBody>
          <a:bodyPr/>
          <a:lstStyle/>
          <a:p>
            <a:r>
              <a:rPr lang="en-US" dirty="0" smtClean="0"/>
              <a:t>What is the potential problem with large core count?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4648200" cy="32932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…</a:t>
            </a:r>
          </a:p>
          <a:p>
            <a:r>
              <a:rPr lang="en-US" sz="1600" dirty="0" smtClean="0"/>
              <a:t>integer*4 :: </a:t>
            </a:r>
            <a:r>
              <a:rPr lang="en-US" sz="1600" dirty="0" err="1" smtClean="0"/>
              <a:t>i,ista,iend</a:t>
            </a:r>
            <a:endParaRPr lang="en-US" sz="1600" dirty="0" smtClean="0"/>
          </a:p>
          <a:p>
            <a:r>
              <a:rPr lang="en-US" sz="1600" dirty="0" smtClean="0"/>
              <a:t>integer*4 :: </a:t>
            </a:r>
            <a:r>
              <a:rPr lang="en-US" sz="1600" dirty="0" err="1" smtClean="0"/>
              <a:t>chunksize</a:t>
            </a:r>
            <a:r>
              <a:rPr lang="en-US" sz="1600" dirty="0" smtClean="0"/>
              <a:t>=1024*1024</a:t>
            </a:r>
          </a:p>
          <a:p>
            <a:r>
              <a:rPr lang="en-US" sz="1600" dirty="0" smtClean="0"/>
              <a:t>…</a:t>
            </a:r>
          </a:p>
          <a:p>
            <a:r>
              <a:rPr lang="en-US" sz="1600" dirty="0" smtClean="0"/>
              <a:t>call </a:t>
            </a:r>
            <a:r>
              <a:rPr lang="en-US" sz="1600" dirty="0" err="1" smtClean="0"/>
              <a:t>MPI_Comm_Rank</a:t>
            </a:r>
            <a:r>
              <a:rPr lang="en-US" sz="1600" dirty="0" smtClean="0"/>
              <a:t>(MPI_COMM_WORLD, &amp; 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myrank,error</a:t>
            </a:r>
            <a:r>
              <a:rPr lang="en-US" sz="1600" dirty="0" smtClean="0"/>
              <a:t>)</a:t>
            </a:r>
          </a:p>
          <a:p>
            <a:r>
              <a:rPr lang="en-US" sz="1600" dirty="0" smtClean="0"/>
              <a:t>…</a:t>
            </a:r>
          </a:p>
          <a:p>
            <a:r>
              <a:rPr lang="en-US" sz="1600" dirty="0" err="1" smtClean="0"/>
              <a:t>ista</a:t>
            </a:r>
            <a:r>
              <a:rPr lang="en-US" sz="1600" dirty="0" smtClean="0"/>
              <a:t>=</a:t>
            </a:r>
            <a:r>
              <a:rPr lang="en-US" sz="1600" dirty="0" err="1" smtClean="0"/>
              <a:t>myrank</a:t>
            </a:r>
            <a:r>
              <a:rPr lang="en-US" sz="1600" dirty="0" smtClean="0"/>
              <a:t>*chunksize+1</a:t>
            </a:r>
          </a:p>
          <a:p>
            <a:r>
              <a:rPr lang="en-US" sz="1600" dirty="0" err="1" smtClean="0"/>
              <a:t>iend</a:t>
            </a:r>
            <a:r>
              <a:rPr lang="en-US" sz="1600" dirty="0" smtClean="0"/>
              <a:t>=(myrank+1)*</a:t>
            </a:r>
            <a:r>
              <a:rPr lang="en-US" sz="1600" dirty="0" err="1" smtClean="0"/>
              <a:t>chunksize</a:t>
            </a:r>
            <a:endParaRPr lang="en-US" sz="1600" dirty="0" smtClean="0"/>
          </a:p>
          <a:p>
            <a:r>
              <a:rPr lang="en-US" sz="1600" dirty="0" smtClean="0"/>
              <a:t>do i = </a:t>
            </a:r>
            <a:r>
              <a:rPr lang="en-US" sz="1600" dirty="0" err="1" smtClean="0"/>
              <a:t>ista,iend</a:t>
            </a:r>
            <a:endParaRPr lang="en-US" sz="1600" dirty="0" smtClean="0"/>
          </a:p>
          <a:p>
            <a:r>
              <a:rPr lang="en-US" sz="1600" dirty="0" smtClean="0"/>
              <a:t>    …</a:t>
            </a:r>
          </a:p>
          <a:p>
            <a:r>
              <a:rPr lang="en-US" sz="1600" dirty="0" err="1" smtClean="0"/>
              <a:t>enddo</a:t>
            </a:r>
            <a:endParaRPr lang="en-US" sz="1600" dirty="0" smtClean="0"/>
          </a:p>
          <a:p>
            <a:r>
              <a:rPr lang="en-US" sz="1600" dirty="0" smtClean="0"/>
              <a:t>…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Bugs: A Little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524001"/>
            <a:ext cx="3810000" cy="3733800"/>
          </a:xfrm>
        </p:spPr>
        <p:txBody>
          <a:bodyPr/>
          <a:lstStyle/>
          <a:p>
            <a:r>
              <a:rPr lang="en-US" dirty="0" smtClean="0"/>
              <a:t>A bug that shows up only when running with more than 4096 cores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4648200" cy="32932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…</a:t>
            </a:r>
          </a:p>
          <a:p>
            <a:r>
              <a:rPr lang="en-US" sz="1600" dirty="0" smtClean="0"/>
              <a:t>integer*4 :: </a:t>
            </a:r>
            <a:r>
              <a:rPr lang="en-US" sz="1600" dirty="0" err="1" smtClean="0"/>
              <a:t>i,ista,iend</a:t>
            </a:r>
            <a:endParaRPr lang="en-US" sz="1600" dirty="0" smtClean="0"/>
          </a:p>
          <a:p>
            <a:r>
              <a:rPr lang="en-US" sz="1600" dirty="0" smtClean="0"/>
              <a:t>integer*4 :: </a:t>
            </a:r>
            <a:r>
              <a:rPr lang="en-US" sz="1600" dirty="0" err="1" smtClean="0"/>
              <a:t>chunksize</a:t>
            </a:r>
            <a:r>
              <a:rPr lang="en-US" sz="1600" dirty="0" smtClean="0"/>
              <a:t>=1024*1024</a:t>
            </a:r>
          </a:p>
          <a:p>
            <a:r>
              <a:rPr lang="en-US" sz="1600" dirty="0" smtClean="0"/>
              <a:t>…</a:t>
            </a:r>
          </a:p>
          <a:p>
            <a:r>
              <a:rPr lang="en-US" sz="1600" dirty="0" smtClean="0"/>
              <a:t>call </a:t>
            </a:r>
            <a:r>
              <a:rPr lang="en-US" sz="1600" dirty="0" err="1" smtClean="0"/>
              <a:t>MPI_Comm_Rank</a:t>
            </a:r>
            <a:r>
              <a:rPr lang="en-US" sz="1600" dirty="0" smtClean="0"/>
              <a:t>(MPI_COMM_WORLD, &amp; 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myrank,error</a:t>
            </a:r>
            <a:r>
              <a:rPr lang="en-US" sz="1600" dirty="0" smtClean="0"/>
              <a:t>)</a:t>
            </a:r>
          </a:p>
          <a:p>
            <a:r>
              <a:rPr lang="en-US" sz="1600" dirty="0" smtClean="0"/>
              <a:t>…</a:t>
            </a:r>
          </a:p>
          <a:p>
            <a:r>
              <a:rPr lang="en-US" sz="1600" dirty="0" err="1" smtClean="0"/>
              <a:t>ista</a:t>
            </a:r>
            <a:r>
              <a:rPr lang="en-US" sz="1600" dirty="0" smtClean="0"/>
              <a:t>=</a:t>
            </a:r>
            <a:r>
              <a:rPr lang="en-US" sz="1600" dirty="0" err="1" smtClean="0"/>
              <a:t>myrank</a:t>
            </a:r>
            <a:r>
              <a:rPr lang="en-US" sz="1600" dirty="0" smtClean="0"/>
              <a:t>*chunksize+1</a:t>
            </a:r>
          </a:p>
          <a:p>
            <a:r>
              <a:rPr lang="en-US" sz="1600" dirty="0" err="1" smtClean="0">
                <a:solidFill>
                  <a:srgbClr val="FF0000"/>
                </a:solidFill>
              </a:rPr>
              <a:t>iend</a:t>
            </a:r>
            <a:r>
              <a:rPr lang="en-US" sz="1600" dirty="0" smtClean="0">
                <a:solidFill>
                  <a:srgbClr val="FF0000"/>
                </a:solidFill>
              </a:rPr>
              <a:t>=(myrank+1)*</a:t>
            </a:r>
            <a:r>
              <a:rPr lang="en-US" sz="1600" dirty="0" err="1" smtClean="0">
                <a:solidFill>
                  <a:srgbClr val="FF0000"/>
                </a:solidFill>
              </a:rPr>
              <a:t>chunksize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1600" dirty="0" smtClean="0"/>
              <a:t>do i = </a:t>
            </a:r>
            <a:r>
              <a:rPr lang="en-US" sz="1600" dirty="0" err="1" smtClean="0"/>
              <a:t>ista,iend</a:t>
            </a:r>
            <a:endParaRPr lang="en-US" sz="1600" dirty="0" smtClean="0"/>
          </a:p>
          <a:p>
            <a:r>
              <a:rPr lang="en-US" sz="1600" dirty="0" smtClean="0"/>
              <a:t>    …</a:t>
            </a:r>
          </a:p>
          <a:p>
            <a:r>
              <a:rPr lang="en-US" sz="1600" dirty="0" err="1" smtClean="0"/>
              <a:t>enddo</a:t>
            </a:r>
            <a:endParaRPr lang="en-US" sz="1600" dirty="0" smtClean="0"/>
          </a:p>
          <a:p>
            <a:r>
              <a:rPr lang="en-US" sz="1600" dirty="0" smtClean="0"/>
              <a:t>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3962400"/>
            <a:ext cx="3352800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Integer overflow if </a:t>
            </a:r>
            <a:r>
              <a:rPr lang="en-US" sz="2400" dirty="0" err="1" smtClean="0">
                <a:solidFill>
                  <a:srgbClr val="FF0000"/>
                </a:solidFill>
              </a:rPr>
              <a:t>myrank</a:t>
            </a:r>
            <a:r>
              <a:rPr lang="en-US" sz="2400" dirty="0" smtClean="0">
                <a:solidFill>
                  <a:srgbClr val="FF0000"/>
                </a:solidFill>
              </a:rPr>
              <a:t> ≥ 4096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with write/</a:t>
            </a:r>
            <a:r>
              <a:rPr lang="en-US" dirty="0" err="1" smtClean="0"/>
              <a:t>printf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7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Very easy to use and most portable, but…</a:t>
            </a:r>
          </a:p>
          <a:p>
            <a:pPr lvl="1"/>
            <a:r>
              <a:rPr lang="en-US" dirty="0" smtClean="0"/>
              <a:t>Need to edit, recompile and rerun when additional information is desired</a:t>
            </a:r>
          </a:p>
          <a:p>
            <a:pPr lvl="1"/>
            <a:r>
              <a:rPr lang="en-US" dirty="0" smtClean="0"/>
              <a:t>May change program behavior</a:t>
            </a:r>
          </a:p>
          <a:p>
            <a:pPr lvl="1"/>
            <a:r>
              <a:rPr lang="en-US" dirty="0" smtClean="0"/>
              <a:t>Only capable of displaying a subset of the program’s state</a:t>
            </a:r>
          </a:p>
          <a:p>
            <a:pPr lvl="1"/>
            <a:r>
              <a:rPr lang="en-US" dirty="0" smtClean="0"/>
              <a:t>Output size grows rapidly with increasing core count and harder to comprehend</a:t>
            </a:r>
          </a:p>
          <a:p>
            <a:r>
              <a:rPr lang="en-US" dirty="0" smtClean="0"/>
              <a:t>Not recommended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Compilers Can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Most compilers can (at runtime)</a:t>
            </a:r>
          </a:p>
          <a:p>
            <a:pPr lvl="1"/>
            <a:r>
              <a:rPr lang="en-US" dirty="0" smtClean="0"/>
              <a:t>Check array bounds</a:t>
            </a:r>
          </a:p>
          <a:p>
            <a:pPr lvl="1"/>
            <a:r>
              <a:rPr lang="en-US" dirty="0" smtClean="0"/>
              <a:t>Trap floating operation errors</a:t>
            </a:r>
          </a:p>
          <a:p>
            <a:pPr lvl="1"/>
            <a:r>
              <a:rPr lang="en-US" dirty="0" smtClean="0"/>
              <a:t>Provide </a:t>
            </a:r>
            <a:r>
              <a:rPr lang="en-US" dirty="0" err="1" smtClean="0"/>
              <a:t>traceback</a:t>
            </a:r>
            <a:r>
              <a:rPr lang="en-US" dirty="0" smtClean="0"/>
              <a:t> information</a:t>
            </a:r>
          </a:p>
          <a:p>
            <a:r>
              <a:rPr lang="en-US" dirty="0" smtClean="0"/>
              <a:t>Relatively scalable, but…</a:t>
            </a:r>
          </a:p>
          <a:p>
            <a:pPr lvl="1"/>
            <a:r>
              <a:rPr lang="en-US" dirty="0" smtClean="0"/>
              <a:t>Overhead added</a:t>
            </a:r>
          </a:p>
          <a:p>
            <a:pPr lvl="1"/>
            <a:r>
              <a:rPr lang="en-US" dirty="0" smtClean="0"/>
              <a:t>Limited capability</a:t>
            </a:r>
          </a:p>
          <a:p>
            <a:pPr lvl="1"/>
            <a:r>
              <a:rPr lang="en-US" dirty="0" smtClean="0"/>
              <a:t>Non-interactive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Debuggers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Capable of what serials debuggers can do</a:t>
            </a:r>
          </a:p>
          <a:p>
            <a:pPr lvl="1"/>
            <a:r>
              <a:rPr lang="en-US" dirty="0" smtClean="0"/>
              <a:t>Control program execution</a:t>
            </a:r>
          </a:p>
          <a:p>
            <a:pPr lvl="1"/>
            <a:r>
              <a:rPr lang="en-US" dirty="0" smtClean="0"/>
              <a:t>Set action points</a:t>
            </a:r>
          </a:p>
          <a:p>
            <a:pPr lvl="1"/>
            <a:r>
              <a:rPr lang="en-US" dirty="0" smtClean="0"/>
              <a:t>View/edit values of variables</a:t>
            </a:r>
          </a:p>
          <a:p>
            <a:r>
              <a:rPr lang="en-US" dirty="0" smtClean="0"/>
              <a:t>More importantly</a:t>
            </a:r>
          </a:p>
          <a:p>
            <a:pPr lvl="1"/>
            <a:r>
              <a:rPr lang="en-US" dirty="0" smtClean="0"/>
              <a:t>Control program execution at various levels</a:t>
            </a:r>
          </a:p>
          <a:p>
            <a:pPr lvl="2"/>
            <a:r>
              <a:rPr lang="en-US" dirty="0" smtClean="0"/>
              <a:t>Group/process/thread</a:t>
            </a:r>
          </a:p>
          <a:p>
            <a:pPr lvl="1"/>
            <a:r>
              <a:rPr lang="en-US" dirty="0" smtClean="0"/>
              <a:t>Display communication status between processes</a:t>
            </a:r>
          </a:p>
          <a:p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Ideal Parallel Debugger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Should allow easy process/thread control and navigation</a:t>
            </a:r>
          </a:p>
          <a:p>
            <a:r>
              <a:rPr lang="en-US" dirty="0" smtClean="0"/>
              <a:t>Should support multiple high performance computing platforms</a:t>
            </a:r>
          </a:p>
          <a:p>
            <a:r>
              <a:rPr lang="en-US" dirty="0" smtClean="0"/>
              <a:t>Should not limit the number of processes being debugged and should allow it to vary at runtime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Parallel Debuggers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276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Frontend</a:t>
            </a:r>
          </a:p>
          <a:p>
            <a:pPr lvl="1"/>
            <a:r>
              <a:rPr lang="en-US" dirty="0" smtClean="0"/>
              <a:t>GUI</a:t>
            </a:r>
          </a:p>
          <a:p>
            <a:pPr lvl="1"/>
            <a:r>
              <a:rPr lang="en-US" dirty="0" smtClean="0"/>
              <a:t>Debugger engine</a:t>
            </a:r>
          </a:p>
          <a:p>
            <a:r>
              <a:rPr lang="en-US" dirty="0" smtClean="0"/>
              <a:t>Debugger Agents</a:t>
            </a:r>
          </a:p>
          <a:p>
            <a:pPr lvl="1"/>
            <a:r>
              <a:rPr lang="en-US" dirty="0" smtClean="0"/>
              <a:t>Control application processes</a:t>
            </a:r>
          </a:p>
          <a:p>
            <a:pPr lvl="1"/>
            <a:r>
              <a:rPr lang="en-US" dirty="0" smtClean="0"/>
              <a:t>Send data back to the debugger engine to analyze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81400" y="2209800"/>
            <a:ext cx="1219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105400" y="2209800"/>
            <a:ext cx="1219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239000" y="2209800"/>
            <a:ext cx="1219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410200" y="4724400"/>
            <a:ext cx="1219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867400" y="3124200"/>
            <a:ext cx="1671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 nodes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81800" y="4953000"/>
            <a:ext cx="1716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Interactive node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657600" y="2362200"/>
            <a:ext cx="228600" cy="228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38600" y="2362200"/>
            <a:ext cx="228600" cy="228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419600" y="2362200"/>
            <a:ext cx="228600" cy="228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181600" y="2362200"/>
            <a:ext cx="228600" cy="228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562600" y="2362200"/>
            <a:ext cx="228600" cy="228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943600" y="2362200"/>
            <a:ext cx="228600" cy="228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315200" y="2362200"/>
            <a:ext cx="228600" cy="228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696200" y="2362200"/>
            <a:ext cx="228600" cy="228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077200" y="2362200"/>
            <a:ext cx="228600" cy="2286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629400" y="24384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410200" y="1600200"/>
            <a:ext cx="1588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 processes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5486400" y="4800600"/>
            <a:ext cx="1066800" cy="228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Debugger engine</a:t>
            </a:r>
            <a:endParaRPr lang="en-US" sz="1000" dirty="0"/>
          </a:p>
        </p:txBody>
      </p:sp>
      <p:sp>
        <p:nvSpPr>
          <p:cNvPr id="27" name="Rectangle 26"/>
          <p:cNvSpPr/>
          <p:nvPr/>
        </p:nvSpPr>
        <p:spPr>
          <a:xfrm>
            <a:off x="3810000" y="2743200"/>
            <a:ext cx="762000" cy="304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Agent</a:t>
            </a:r>
            <a:endParaRPr lang="en-US" sz="1400" dirty="0"/>
          </a:p>
        </p:txBody>
      </p:sp>
      <p:sp>
        <p:nvSpPr>
          <p:cNvPr id="28" name="Rectangle 27"/>
          <p:cNvSpPr/>
          <p:nvPr/>
        </p:nvSpPr>
        <p:spPr>
          <a:xfrm>
            <a:off x="5334000" y="2743200"/>
            <a:ext cx="762000" cy="304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Agent</a:t>
            </a:r>
          </a:p>
        </p:txBody>
      </p:sp>
      <p:cxnSp>
        <p:nvCxnSpPr>
          <p:cNvPr id="30" name="Straight Arrow Connector 29"/>
          <p:cNvCxnSpPr>
            <a:stCxn id="21" idx="2"/>
          </p:cNvCxnSpPr>
          <p:nvPr/>
        </p:nvCxnSpPr>
        <p:spPr>
          <a:xfrm rot="5400000">
            <a:off x="5725262" y="1806870"/>
            <a:ext cx="316468" cy="6417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2"/>
          </p:cNvCxnSpPr>
          <p:nvPr/>
        </p:nvCxnSpPr>
        <p:spPr>
          <a:xfrm rot="16200000" flipH="1">
            <a:off x="6753962" y="1419962"/>
            <a:ext cx="316468" cy="14156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1" idx="2"/>
          </p:cNvCxnSpPr>
          <p:nvPr/>
        </p:nvCxnSpPr>
        <p:spPr>
          <a:xfrm rot="5400000">
            <a:off x="5071728" y="1165004"/>
            <a:ext cx="328136" cy="19371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467600" y="2743200"/>
            <a:ext cx="762000" cy="304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Agent</a:t>
            </a:r>
          </a:p>
        </p:txBody>
      </p:sp>
      <p:cxnSp>
        <p:nvCxnSpPr>
          <p:cNvPr id="40" name="Straight Connector 39"/>
          <p:cNvCxnSpPr>
            <a:stCxn id="26" idx="0"/>
            <a:endCxn id="27" idx="2"/>
          </p:cNvCxnSpPr>
          <p:nvPr/>
        </p:nvCxnSpPr>
        <p:spPr>
          <a:xfrm rot="16200000" flipV="1">
            <a:off x="4229100" y="3009900"/>
            <a:ext cx="175260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26" idx="0"/>
            <a:endCxn id="28" idx="2"/>
          </p:cNvCxnSpPr>
          <p:nvPr/>
        </p:nvCxnSpPr>
        <p:spPr>
          <a:xfrm rot="16200000" flipV="1">
            <a:off x="4991100" y="3771900"/>
            <a:ext cx="1752600" cy="304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6" idx="0"/>
            <a:endCxn id="38" idx="2"/>
          </p:cNvCxnSpPr>
          <p:nvPr/>
        </p:nvCxnSpPr>
        <p:spPr>
          <a:xfrm rot="5400000" flipH="1" flipV="1">
            <a:off x="6057900" y="3009900"/>
            <a:ext cx="175260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5791200" y="5181600"/>
            <a:ext cx="457200" cy="304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GUI</a:t>
            </a:r>
            <a:endParaRPr lang="en-US" sz="1400" dirty="0"/>
          </a:p>
        </p:txBody>
      </p:sp>
      <p:cxnSp>
        <p:nvCxnSpPr>
          <p:cNvPr id="32" name="Straight Connector 31"/>
          <p:cNvCxnSpPr>
            <a:stCxn id="27" idx="0"/>
            <a:endCxn id="11" idx="2"/>
          </p:cNvCxnSpPr>
          <p:nvPr/>
        </p:nvCxnSpPr>
        <p:spPr>
          <a:xfrm rot="16200000" flipV="1">
            <a:off x="3905250" y="2457450"/>
            <a:ext cx="152400" cy="419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7" idx="0"/>
            <a:endCxn id="12" idx="2"/>
          </p:cNvCxnSpPr>
          <p:nvPr/>
        </p:nvCxnSpPr>
        <p:spPr>
          <a:xfrm rot="16200000" flipV="1">
            <a:off x="4095750" y="2647950"/>
            <a:ext cx="152400" cy="38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27" idx="0"/>
            <a:endCxn id="13" idx="2"/>
          </p:cNvCxnSpPr>
          <p:nvPr/>
        </p:nvCxnSpPr>
        <p:spPr>
          <a:xfrm rot="5400000" flipH="1" flipV="1">
            <a:off x="4286250" y="2495550"/>
            <a:ext cx="152400" cy="342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28" idx="0"/>
            <a:endCxn id="14" idx="2"/>
          </p:cNvCxnSpPr>
          <p:nvPr/>
        </p:nvCxnSpPr>
        <p:spPr>
          <a:xfrm rot="16200000" flipV="1">
            <a:off x="5429250" y="2457450"/>
            <a:ext cx="152400" cy="419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15" idx="2"/>
          </p:cNvCxnSpPr>
          <p:nvPr/>
        </p:nvCxnSpPr>
        <p:spPr>
          <a:xfrm rot="16200000" flipV="1">
            <a:off x="5619750" y="2647950"/>
            <a:ext cx="152400" cy="38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28" idx="0"/>
            <a:endCxn id="16" idx="2"/>
          </p:cNvCxnSpPr>
          <p:nvPr/>
        </p:nvCxnSpPr>
        <p:spPr>
          <a:xfrm rot="5400000" flipH="1" flipV="1">
            <a:off x="5810250" y="2495550"/>
            <a:ext cx="152400" cy="342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38" idx="0"/>
            <a:endCxn id="17" idx="2"/>
          </p:cNvCxnSpPr>
          <p:nvPr/>
        </p:nvCxnSpPr>
        <p:spPr>
          <a:xfrm rot="16200000" flipV="1">
            <a:off x="7562850" y="2457450"/>
            <a:ext cx="152400" cy="419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8" idx="0"/>
            <a:endCxn id="18" idx="2"/>
          </p:cNvCxnSpPr>
          <p:nvPr/>
        </p:nvCxnSpPr>
        <p:spPr>
          <a:xfrm rot="16200000" flipV="1">
            <a:off x="7753350" y="2647950"/>
            <a:ext cx="152400" cy="38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38" idx="0"/>
            <a:endCxn id="19" idx="2"/>
          </p:cNvCxnSpPr>
          <p:nvPr/>
        </p:nvCxnSpPr>
        <p:spPr>
          <a:xfrm rot="5400000" flipH="1" flipV="1">
            <a:off x="7943850" y="2495550"/>
            <a:ext cx="152400" cy="342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Date Placeholder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52" name="Footer Placeholder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at Very Large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debugger itself becomes a large parallel application</a:t>
            </a:r>
          </a:p>
          <a:p>
            <a:r>
              <a:rPr lang="en-US" dirty="0" smtClean="0"/>
              <a:t>Bottlenecks</a:t>
            </a:r>
          </a:p>
          <a:p>
            <a:pPr lvl="1"/>
            <a:r>
              <a:rPr lang="en-US" dirty="0" smtClean="0"/>
              <a:t>Debugger framework startup cost</a:t>
            </a:r>
          </a:p>
          <a:p>
            <a:pPr lvl="1"/>
            <a:r>
              <a:rPr lang="en-US" dirty="0" smtClean="0"/>
              <a:t>Communication between frontend and agents</a:t>
            </a:r>
          </a:p>
          <a:p>
            <a:pPr lvl="1"/>
            <a:r>
              <a:rPr lang="en-US" dirty="0" smtClean="0"/>
              <a:t>Access to shared resources, e.g. file system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Is Crucial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a solid validation procedure to check the correctness</a:t>
            </a:r>
          </a:p>
          <a:p>
            <a:r>
              <a:rPr lang="en-US" dirty="0" smtClean="0"/>
              <a:t>Test smaller components before putting them together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Parallel Debugging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Incremental debugging</a:t>
            </a:r>
          </a:p>
          <a:p>
            <a:pPr lvl="1"/>
            <a:r>
              <a:rPr lang="en-US" dirty="0" smtClean="0"/>
              <a:t>Downscale if possible</a:t>
            </a:r>
          </a:p>
          <a:p>
            <a:pPr lvl="2"/>
            <a:r>
              <a:rPr lang="en-US" dirty="0" smtClean="0"/>
              <a:t>Participating processes, problem size and/or number of iterations</a:t>
            </a:r>
          </a:p>
          <a:p>
            <a:pPr lvl="2"/>
            <a:r>
              <a:rPr lang="en-US" dirty="0" smtClean="0"/>
              <a:t>Example: run with one single thread to detect scope errors in </a:t>
            </a:r>
            <a:r>
              <a:rPr lang="en-US" dirty="0" err="1" smtClean="0"/>
              <a:t>OpenMP</a:t>
            </a:r>
            <a:r>
              <a:rPr lang="en-US" dirty="0" smtClean="0"/>
              <a:t> programs</a:t>
            </a:r>
          </a:p>
          <a:p>
            <a:pPr lvl="1"/>
            <a:r>
              <a:rPr lang="en-US" dirty="0" smtClean="0"/>
              <a:t>Add more instances to reveal other issues</a:t>
            </a:r>
          </a:p>
          <a:p>
            <a:pPr lvl="2"/>
            <a:r>
              <a:rPr lang="en-US" dirty="0" smtClean="0"/>
              <a:t>Example: run MPI programs on more than one node to detect problems introduced by network delays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Strategy at Large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Again, downscale if possible</a:t>
            </a:r>
          </a:p>
          <a:p>
            <a:r>
              <a:rPr lang="en-US" dirty="0" smtClean="0"/>
              <a:t>Reduce the number of processes to which the debugger is attached</a:t>
            </a:r>
          </a:p>
          <a:p>
            <a:pPr lvl="1"/>
            <a:r>
              <a:rPr lang="en-US" dirty="0" smtClean="0"/>
              <a:t>Reduces overhead</a:t>
            </a:r>
          </a:p>
          <a:p>
            <a:pPr lvl="1"/>
            <a:r>
              <a:rPr lang="en-US" dirty="0" smtClean="0"/>
              <a:t>Reduces the required number of license seats as well</a:t>
            </a:r>
          </a:p>
          <a:p>
            <a:r>
              <a:rPr lang="en-US" dirty="0" smtClean="0"/>
              <a:t>Focus on one or a small number of processes/threads</a:t>
            </a:r>
          </a:p>
          <a:p>
            <a:pPr lvl="1"/>
            <a:r>
              <a:rPr lang="en-US" dirty="0" smtClean="0"/>
              <a:t>Analyze call path and message queues to find problematic processes</a:t>
            </a:r>
          </a:p>
          <a:p>
            <a:pPr lvl="1"/>
            <a:r>
              <a:rPr lang="en-US" dirty="0" smtClean="0"/>
              <a:t>Control the execution of as few processes/threads as possible while keeping others running</a:t>
            </a:r>
          </a:p>
          <a:p>
            <a:pPr lvl="2"/>
            <a:r>
              <a:rPr lang="en-US" dirty="0" smtClean="0"/>
              <a:t>Provides the context where the error occurs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Debugging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Lightweight trace analysis tools </a:t>
            </a:r>
          </a:p>
          <a:p>
            <a:pPr lvl="1"/>
            <a:r>
              <a:rPr lang="en-US" dirty="0" smtClean="0"/>
              <a:t>Help to identify processes/threads that have similar behavior and reduce the search space</a:t>
            </a:r>
          </a:p>
          <a:p>
            <a:pPr lvl="1"/>
            <a:r>
              <a:rPr lang="en-US" dirty="0" smtClean="0"/>
              <a:t>Complementary to full feature debuggers</a:t>
            </a:r>
          </a:p>
          <a:p>
            <a:pPr lvl="1"/>
            <a:r>
              <a:rPr lang="en-US" dirty="0" smtClean="0"/>
              <a:t>Example: Stack Trace Analysis Tool (STAT)</a:t>
            </a:r>
          </a:p>
          <a:p>
            <a:r>
              <a:rPr lang="en-US" dirty="0" smtClean="0"/>
              <a:t>Replay/Reverse execution</a:t>
            </a:r>
          </a:p>
          <a:p>
            <a:pPr lvl="1"/>
            <a:r>
              <a:rPr lang="en-US" dirty="0" err="1" smtClean="0"/>
              <a:t>ReplayEngine</a:t>
            </a:r>
            <a:r>
              <a:rPr lang="en-US" dirty="0" smtClean="0"/>
              <a:t> now available from </a:t>
            </a:r>
            <a:r>
              <a:rPr lang="en-US" dirty="0" err="1" smtClean="0"/>
              <a:t>TotalView</a:t>
            </a:r>
            <a:endParaRPr lang="en-US" dirty="0" smtClean="0"/>
          </a:p>
          <a:p>
            <a:r>
              <a:rPr lang="en-US" dirty="0" smtClean="0"/>
              <a:t>Post-mortem statistical analysis</a:t>
            </a:r>
          </a:p>
          <a:p>
            <a:pPr lvl="1"/>
            <a:r>
              <a:rPr lang="en-US" dirty="0" smtClean="0"/>
              <a:t>Detect anomalies by analyzing profile dissimilarity of multiple runs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Overview of parallel debugging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Challenges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Tools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Strategies</a:t>
            </a:r>
          </a:p>
          <a:p>
            <a:r>
              <a:rPr lang="en-US" dirty="0" smtClean="0"/>
              <a:t>Get familiar with </a:t>
            </a:r>
            <a:r>
              <a:rPr lang="en-US" dirty="0" err="1" smtClean="0"/>
              <a:t>TotalView</a:t>
            </a:r>
            <a:r>
              <a:rPr lang="en-US" dirty="0" smtClean="0"/>
              <a:t> through hands-on exercises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TotalView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099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 powerful debugger for both serial and parallel programs</a:t>
            </a:r>
          </a:p>
          <a:p>
            <a:pPr lvl="1"/>
            <a:r>
              <a:rPr lang="en-US" dirty="0" smtClean="0"/>
              <a:t>Support Fortran, C/C++ and Assembler</a:t>
            </a:r>
          </a:p>
          <a:p>
            <a:pPr lvl="1"/>
            <a:r>
              <a:rPr lang="en-US" dirty="0" smtClean="0"/>
              <a:t>Supported on most platforms</a:t>
            </a:r>
          </a:p>
          <a:p>
            <a:pPr lvl="1"/>
            <a:r>
              <a:rPr lang="en-US" dirty="0" smtClean="0"/>
              <a:t>Both graphic and command line interface</a:t>
            </a:r>
          </a:p>
          <a:p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Common debugging functions such as execution control and breakpoints</a:t>
            </a:r>
          </a:p>
          <a:p>
            <a:pPr lvl="1"/>
            <a:r>
              <a:rPr lang="en-US" dirty="0" smtClean="0"/>
              <a:t>Memory debugging</a:t>
            </a:r>
          </a:p>
          <a:p>
            <a:pPr lvl="1"/>
            <a:r>
              <a:rPr lang="en-US" dirty="0" smtClean="0"/>
              <a:t>Reverse debugging</a:t>
            </a:r>
          </a:p>
          <a:p>
            <a:pPr lvl="1"/>
            <a:r>
              <a:rPr lang="en-US" dirty="0" smtClean="0"/>
              <a:t>Batch mode debugging</a:t>
            </a:r>
          </a:p>
          <a:p>
            <a:pPr lvl="1"/>
            <a:r>
              <a:rPr lang="en-US" dirty="0" smtClean="0"/>
              <a:t>Remote debugging client</a:t>
            </a:r>
          </a:p>
          <a:p>
            <a:pPr lvl="1"/>
            <a:r>
              <a:rPr lang="en-US" dirty="0" smtClean="0"/>
              <a:t>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Ways to Start </a:t>
            </a:r>
            <a:r>
              <a:rPr lang="en-US" dirty="0" err="1" smtClean="0"/>
              <a:t>TotalView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121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Start with core dumps</a:t>
            </a:r>
          </a:p>
          <a:p>
            <a:r>
              <a:rPr lang="en-US" dirty="0" smtClean="0"/>
              <a:t>Start by attaching to one or more running processes</a:t>
            </a:r>
          </a:p>
          <a:p>
            <a:r>
              <a:rPr lang="en-US" dirty="0" smtClean="0"/>
              <a:t>Start the executable within </a:t>
            </a:r>
            <a:r>
              <a:rPr lang="en-US" dirty="0" err="1" smtClean="0"/>
              <a:t>TotalView</a:t>
            </a:r>
            <a:endParaRPr lang="en-US" dirty="0" smtClean="0"/>
          </a:p>
        </p:txBody>
      </p:sp>
      <p:pic>
        <p:nvPicPr>
          <p:cNvPr id="5" name="Picture 4" descr="tv_sta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447800"/>
            <a:ext cx="4648200" cy="2618113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 - Root Window</a:t>
            </a:r>
            <a:endParaRPr lang="en-US" dirty="0"/>
          </a:p>
        </p:txBody>
      </p:sp>
      <p:pic>
        <p:nvPicPr>
          <p:cNvPr id="4" name="Content Placeholder 3" descr="tv_root_window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5200" y="1905000"/>
            <a:ext cx="4784096" cy="3962400"/>
          </a:xfrm>
        </p:spPr>
      </p:pic>
      <p:sp>
        <p:nvSpPr>
          <p:cNvPr id="5" name="Rectangle 4"/>
          <p:cNvSpPr/>
          <p:nvPr/>
        </p:nvSpPr>
        <p:spPr>
          <a:xfrm>
            <a:off x="3429000" y="1371600"/>
            <a:ext cx="2362200" cy="3810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Host name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19800" y="1371600"/>
            <a:ext cx="2362200" cy="3810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90800" y="5943600"/>
            <a:ext cx="2362200" cy="3810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TotalView</a:t>
            </a:r>
            <a:r>
              <a:rPr lang="en-US" dirty="0" smtClean="0"/>
              <a:t> ID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181600" y="5943600"/>
            <a:ext cx="2362200" cy="3810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Rank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4800" y="1905000"/>
          <a:ext cx="3124200" cy="3352800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1562100"/>
                <a:gridCol w="1562100"/>
              </a:tblGrid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Status 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Description</a:t>
                      </a:r>
                      <a:endParaRPr lang="en-US" sz="16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Blank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Exited</a:t>
                      </a:r>
                      <a:endParaRPr lang="en-US" sz="16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At breakpoint</a:t>
                      </a:r>
                      <a:endParaRPr lang="en-US" sz="16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Error</a:t>
                      </a:r>
                      <a:endParaRPr lang="en-US" sz="16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Held</a:t>
                      </a:r>
                      <a:endParaRPr lang="en-US" sz="16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In kernel</a:t>
                      </a:r>
                      <a:endParaRPr lang="en-US" sz="16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Mixed</a:t>
                      </a:r>
                      <a:endParaRPr lang="en-US" sz="16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Running</a:t>
                      </a:r>
                      <a:endParaRPr lang="en-US" sz="16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Stopped</a:t>
                      </a:r>
                      <a:endParaRPr lang="en-US" sz="16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At </a:t>
                      </a:r>
                      <a:r>
                        <a:rPr lang="en-US" sz="1600" dirty="0" err="1" smtClean="0"/>
                        <a:t>watchpoint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Straight Arrow Connector 10"/>
          <p:cNvCxnSpPr>
            <a:stCxn id="5" idx="2"/>
          </p:cNvCxnSpPr>
          <p:nvPr/>
        </p:nvCxnSpPr>
        <p:spPr>
          <a:xfrm rot="16200000" flipH="1">
            <a:off x="4629150" y="1733550"/>
            <a:ext cx="685800" cy="7239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2"/>
          </p:cNvCxnSpPr>
          <p:nvPr/>
        </p:nvCxnSpPr>
        <p:spPr>
          <a:xfrm rot="5400000">
            <a:off x="6381750" y="1619250"/>
            <a:ext cx="685800" cy="9525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0"/>
          </p:cNvCxnSpPr>
          <p:nvPr/>
        </p:nvCxnSpPr>
        <p:spPr>
          <a:xfrm rot="5400000" flipH="1" flipV="1">
            <a:off x="2609850" y="4591050"/>
            <a:ext cx="2514600" cy="1905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0"/>
          </p:cNvCxnSpPr>
          <p:nvPr/>
        </p:nvCxnSpPr>
        <p:spPr>
          <a:xfrm rot="16200000" flipV="1">
            <a:off x="4743450" y="4324350"/>
            <a:ext cx="1828800" cy="14097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 – Process Window</a:t>
            </a:r>
            <a:endParaRPr lang="en-US" dirty="0"/>
          </a:p>
        </p:txBody>
      </p:sp>
      <p:pic>
        <p:nvPicPr>
          <p:cNvPr id="4" name="Content Placeholder 3" descr="tv_process_window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524000"/>
            <a:ext cx="3053825" cy="4203298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Stack trace pane</a:t>
            </a:r>
          </a:p>
          <a:p>
            <a:pPr lvl="1"/>
            <a:r>
              <a:rPr lang="en-US" dirty="0" smtClean="0"/>
              <a:t>Call stack of routines</a:t>
            </a:r>
          </a:p>
          <a:p>
            <a:r>
              <a:rPr lang="en-US" dirty="0" smtClean="0"/>
              <a:t>Stack frame pane</a:t>
            </a:r>
          </a:p>
          <a:p>
            <a:pPr lvl="1"/>
            <a:r>
              <a:rPr lang="en-US" dirty="0" smtClean="0"/>
              <a:t>Local variables, registers and function parameters</a:t>
            </a:r>
          </a:p>
          <a:p>
            <a:r>
              <a:rPr lang="en-US" dirty="0" smtClean="0"/>
              <a:t>Source pane</a:t>
            </a:r>
          </a:p>
          <a:p>
            <a:pPr lvl="1"/>
            <a:r>
              <a:rPr lang="en-US" dirty="0" smtClean="0"/>
              <a:t>Source code</a:t>
            </a:r>
          </a:p>
          <a:p>
            <a:r>
              <a:rPr lang="en-US" dirty="0" smtClean="0"/>
              <a:t>Action points, processes, threads pane</a:t>
            </a:r>
          </a:p>
          <a:p>
            <a:pPr lvl="1"/>
            <a:r>
              <a:rPr lang="en-US" dirty="0" smtClean="0"/>
              <a:t>Manage action points, processes and threads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Commands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1524000"/>
          <a:ext cx="6151926" cy="3886201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2076275"/>
                <a:gridCol w="4075651"/>
              </a:tblGrid>
              <a:tr h="36227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TotalView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Description</a:t>
                      </a:r>
                      <a:endParaRPr lang="en-US" sz="1600" dirty="0"/>
                    </a:p>
                  </a:txBody>
                  <a:tcPr/>
                </a:tc>
              </a:tr>
              <a:tr h="36227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</a:txBody>
                  <a:tcPr/>
                </a:tc>
              </a:tr>
              <a:tr h="36227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Start/resume execution</a:t>
                      </a:r>
                    </a:p>
                  </a:txBody>
                  <a:tcPr/>
                </a:tc>
              </a:tr>
              <a:tr h="36227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Halt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Stop execution</a:t>
                      </a:r>
                      <a:endParaRPr lang="en-US" sz="1600" dirty="0"/>
                    </a:p>
                  </a:txBody>
                  <a:tcPr/>
                </a:tc>
              </a:tr>
              <a:tr h="36227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Kill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Terminate the job</a:t>
                      </a:r>
                      <a:endParaRPr lang="en-US" sz="1600" dirty="0"/>
                    </a:p>
                  </a:txBody>
                  <a:tcPr/>
                </a:tc>
              </a:tr>
              <a:tr h="36227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Restart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Restarts a running program</a:t>
                      </a:r>
                      <a:endParaRPr lang="en-US" sz="1600" dirty="0"/>
                    </a:p>
                  </a:txBody>
                  <a:tcPr/>
                </a:tc>
              </a:tr>
              <a:tr h="62574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Next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Run to the next source line without stepping into another function</a:t>
                      </a:r>
                      <a:endParaRPr lang="en-US" sz="1600" dirty="0"/>
                    </a:p>
                  </a:txBody>
                  <a:tcPr/>
                </a:tc>
              </a:tr>
              <a:tr h="36227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Step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Run to next source line</a:t>
                      </a:r>
                      <a:endParaRPr lang="en-US" sz="1600" dirty="0"/>
                    </a:p>
                  </a:txBody>
                  <a:tcPr/>
                </a:tc>
              </a:tr>
              <a:tr h="36227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Out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Run to the completion of current function</a:t>
                      </a:r>
                      <a:endParaRPr lang="en-US" sz="1600" dirty="0"/>
                    </a:p>
                  </a:txBody>
                  <a:tcPr/>
                </a:tc>
              </a:tr>
              <a:tr h="36227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Run</a:t>
                      </a:r>
                      <a:r>
                        <a:rPr lang="en-US" sz="1600" baseline="0" dirty="0" smtClean="0"/>
                        <a:t> to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Run to the indicated location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10" descr="tv_command_b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905000"/>
            <a:ext cx="2209800" cy="29220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861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process window always focuses on one process/thread</a:t>
            </a:r>
          </a:p>
          <a:p>
            <a:r>
              <a:rPr lang="en-US" dirty="0" smtClean="0"/>
              <a:t>Switch between processes/threads</a:t>
            </a:r>
          </a:p>
          <a:p>
            <a:pPr lvl="1"/>
            <a:r>
              <a:rPr lang="en-US" dirty="0" smtClean="0"/>
              <a:t>p+/p-, t+/t-, double click in root window, process/thread tab</a:t>
            </a:r>
          </a:p>
          <a:p>
            <a:r>
              <a:rPr lang="en-US" dirty="0" smtClean="0"/>
              <a:t>Need to set the appropriate scope when</a:t>
            </a:r>
          </a:p>
          <a:p>
            <a:pPr lvl="1"/>
            <a:r>
              <a:rPr lang="en-US" dirty="0" smtClean="0"/>
              <a:t>Giving control commands</a:t>
            </a:r>
          </a:p>
          <a:p>
            <a:pPr lvl="1"/>
            <a:r>
              <a:rPr lang="en-US" dirty="0" smtClean="0"/>
              <a:t>Setting action points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Process/Thread Groups</a:t>
            </a:r>
            <a:endParaRPr lang="en-US" dirty="0"/>
          </a:p>
        </p:txBody>
      </p:sp>
      <p:pic>
        <p:nvPicPr>
          <p:cNvPr id="4" name="Content Placeholder 3" descr="tv_group_scope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447800"/>
            <a:ext cx="3135851" cy="4316199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441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Scope of commands and action points</a:t>
            </a:r>
          </a:p>
          <a:p>
            <a:pPr lvl="1"/>
            <a:r>
              <a:rPr lang="en-US" dirty="0" smtClean="0"/>
              <a:t>Group(control)</a:t>
            </a:r>
          </a:p>
          <a:p>
            <a:pPr lvl="2"/>
            <a:r>
              <a:rPr lang="en-US" dirty="0" smtClean="0"/>
              <a:t>All processes and threads</a:t>
            </a:r>
          </a:p>
          <a:p>
            <a:pPr lvl="1"/>
            <a:r>
              <a:rPr lang="en-US" dirty="0" smtClean="0"/>
              <a:t>Group(workers)</a:t>
            </a:r>
          </a:p>
          <a:p>
            <a:pPr lvl="2"/>
            <a:r>
              <a:rPr lang="en-US" dirty="0" smtClean="0"/>
              <a:t>All threads that are executing user code</a:t>
            </a:r>
          </a:p>
          <a:p>
            <a:pPr lvl="1"/>
            <a:r>
              <a:rPr lang="en-US" dirty="0" smtClean="0"/>
              <a:t>Rank X</a:t>
            </a:r>
          </a:p>
          <a:p>
            <a:pPr lvl="2"/>
            <a:r>
              <a:rPr lang="en-US" dirty="0" smtClean="0"/>
              <a:t>Current process and its threads</a:t>
            </a:r>
          </a:p>
          <a:p>
            <a:pPr lvl="1"/>
            <a:r>
              <a:rPr lang="en-US" dirty="0" smtClean="0"/>
              <a:t>Process(workers)</a:t>
            </a:r>
          </a:p>
          <a:p>
            <a:pPr lvl="2"/>
            <a:r>
              <a:rPr lang="en-US" dirty="0" smtClean="0"/>
              <a:t>User threads in the current process</a:t>
            </a:r>
          </a:p>
          <a:p>
            <a:pPr lvl="1"/>
            <a:r>
              <a:rPr lang="en-US" dirty="0" smtClean="0"/>
              <a:t>Thread X.Y</a:t>
            </a:r>
          </a:p>
          <a:p>
            <a:pPr lvl="2"/>
            <a:r>
              <a:rPr lang="en-US" dirty="0" smtClean="0"/>
              <a:t>Current thread</a:t>
            </a:r>
          </a:p>
          <a:p>
            <a:pPr lvl="1"/>
            <a:r>
              <a:rPr lang="en-US" dirty="0" smtClean="0"/>
              <a:t>User defined group</a:t>
            </a:r>
          </a:p>
          <a:p>
            <a:pPr lvl="2"/>
            <a:r>
              <a:rPr lang="en-US" dirty="0" smtClean="0"/>
              <a:t>Group -&gt; Custom Groups, or</a:t>
            </a:r>
          </a:p>
          <a:p>
            <a:pPr lvl="2"/>
            <a:r>
              <a:rPr lang="en-US" dirty="0" smtClean="0"/>
              <a:t>Create in call graph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90600" y="1752600"/>
            <a:ext cx="1066800" cy="114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Action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62399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Breakpoint</a:t>
            </a:r>
            <a:r>
              <a:rPr lang="en-US" dirty="0" smtClean="0"/>
              <a:t>s stop the execution of the processes and threads that reach it</a:t>
            </a:r>
          </a:p>
          <a:p>
            <a:r>
              <a:rPr lang="en-US" b="1" dirty="0" smtClean="0"/>
              <a:t>Evaluation points</a:t>
            </a:r>
            <a:r>
              <a:rPr lang="en-US" dirty="0" smtClean="0"/>
              <a:t>: stop and execute a code fragment when reached</a:t>
            </a:r>
          </a:p>
          <a:p>
            <a:pPr lvl="1"/>
            <a:r>
              <a:rPr lang="en-US" dirty="0" smtClean="0"/>
              <a:t>Useful when testing small patches</a:t>
            </a:r>
          </a:p>
          <a:p>
            <a:r>
              <a:rPr lang="en-US" b="1" dirty="0" smtClean="0"/>
              <a:t>Process barrier point</a:t>
            </a:r>
            <a:r>
              <a:rPr lang="en-US" dirty="0" smtClean="0"/>
              <a:t>s synchronize a set of processes or threads</a:t>
            </a:r>
          </a:p>
          <a:p>
            <a:r>
              <a:rPr lang="en-US" b="1" dirty="0" err="1" smtClean="0"/>
              <a:t>Watchpoint</a:t>
            </a:r>
            <a:r>
              <a:rPr lang="en-US" dirty="0" err="1" smtClean="0"/>
              <a:t>s</a:t>
            </a:r>
            <a:r>
              <a:rPr lang="en-US" dirty="0" smtClean="0"/>
              <a:t> monitor a location in memory and stop execution when its value changes</a:t>
            </a:r>
          </a:p>
          <a:p>
            <a:pPr lvl="1"/>
            <a:r>
              <a:rPr lang="en-US" dirty="0" smtClean="0"/>
              <a:t>Unconditional</a:t>
            </a:r>
          </a:p>
          <a:p>
            <a:pPr lvl="1"/>
            <a:r>
              <a:rPr lang="en-US" dirty="0" smtClean="0"/>
              <a:t>Conditional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Action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623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Breakpoints</a:t>
            </a:r>
          </a:p>
          <a:p>
            <a:pPr lvl="1"/>
            <a:r>
              <a:rPr lang="en-US" dirty="0" smtClean="0"/>
              <a:t>Right click on a source line -&gt; Set breakpoint</a:t>
            </a:r>
          </a:p>
          <a:p>
            <a:pPr lvl="1"/>
            <a:r>
              <a:rPr lang="en-US" dirty="0" smtClean="0"/>
              <a:t>Click on the line number</a:t>
            </a:r>
          </a:p>
          <a:p>
            <a:r>
              <a:rPr lang="en-US" dirty="0" smtClean="0"/>
              <a:t>Watch points</a:t>
            </a:r>
          </a:p>
          <a:p>
            <a:pPr lvl="1"/>
            <a:r>
              <a:rPr lang="en-US" dirty="0" smtClean="0"/>
              <a:t>Right click on a variable -&gt; Create </a:t>
            </a:r>
            <a:r>
              <a:rPr lang="en-US" dirty="0" err="1" smtClean="0"/>
              <a:t>watchpoint</a:t>
            </a:r>
            <a:endParaRPr lang="en-US" dirty="0" smtClean="0"/>
          </a:p>
          <a:p>
            <a:r>
              <a:rPr lang="en-US" dirty="0" smtClean="0"/>
              <a:t>Barrier points</a:t>
            </a:r>
          </a:p>
          <a:p>
            <a:pPr lvl="1"/>
            <a:r>
              <a:rPr lang="en-US" dirty="0" smtClean="0"/>
              <a:t>Right click on a source line -&gt; Set barrier</a:t>
            </a:r>
          </a:p>
          <a:p>
            <a:r>
              <a:rPr lang="en-US" dirty="0" smtClean="0"/>
              <a:t>Edit action point property</a:t>
            </a:r>
          </a:p>
          <a:p>
            <a:pPr lvl="1"/>
            <a:r>
              <a:rPr lang="en-US" dirty="0" smtClean="0"/>
              <a:t>Right click on a action point in the Action Points tab -&gt; Properties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Viewing/Editing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003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View values and types of variables</a:t>
            </a:r>
          </a:p>
          <a:p>
            <a:pPr lvl="1"/>
            <a:r>
              <a:rPr lang="en-US" dirty="0" smtClean="0"/>
              <a:t>At one process/thread</a:t>
            </a:r>
          </a:p>
          <a:p>
            <a:pPr lvl="1"/>
            <a:r>
              <a:rPr lang="en-US" dirty="0" smtClean="0"/>
              <a:t>Across all processes/threads</a:t>
            </a:r>
          </a:p>
          <a:p>
            <a:r>
              <a:rPr lang="en-US" dirty="0" smtClean="0"/>
              <a:t>Edit variable value and type</a:t>
            </a:r>
          </a:p>
          <a:p>
            <a:r>
              <a:rPr lang="en-US" dirty="0" smtClean="0"/>
              <a:t>Array Data</a:t>
            </a:r>
          </a:p>
          <a:p>
            <a:pPr lvl="1"/>
            <a:r>
              <a:rPr lang="en-US" dirty="0" smtClean="0"/>
              <a:t>Slicing</a:t>
            </a:r>
          </a:p>
          <a:p>
            <a:pPr lvl="1"/>
            <a:r>
              <a:rPr lang="en-US" dirty="0" smtClean="0"/>
              <a:t>Filtering </a:t>
            </a:r>
          </a:p>
          <a:p>
            <a:pPr lvl="1"/>
            <a:r>
              <a:rPr lang="en-US" dirty="0" smtClean="0"/>
              <a:t>Visualization</a:t>
            </a:r>
          </a:p>
          <a:p>
            <a:pPr lvl="1"/>
            <a:r>
              <a:rPr lang="en-US" dirty="0" smtClean="0"/>
              <a:t>Statistics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0" name="Content Placeholder 3" descr="tv_array_mai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1752600"/>
            <a:ext cx="3437744" cy="3276600"/>
          </a:xfrm>
          <a:prstGeom prst="rect">
            <a:avLst/>
          </a:prstGeom>
        </p:spPr>
      </p:pic>
      <p:pic>
        <p:nvPicPr>
          <p:cNvPr id="8" name="Picture 7" descr="tv_array_sta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3352800"/>
            <a:ext cx="2928642" cy="3079671"/>
          </a:xfrm>
          <a:prstGeom prst="rect">
            <a:avLst/>
          </a:prstGeom>
        </p:spPr>
      </p:pic>
      <p:pic>
        <p:nvPicPr>
          <p:cNvPr id="9" name="Picture 8" descr="tv_array_viz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3352800"/>
            <a:ext cx="2899351" cy="303371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Viewing Dynamic Arrays in C/C++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Edit “type” in the variable window</a:t>
            </a:r>
          </a:p>
          <a:p>
            <a:r>
              <a:rPr lang="en-US" dirty="0" smtClean="0"/>
              <a:t>Tell </a:t>
            </a:r>
            <a:r>
              <a:rPr lang="en-US" dirty="0" err="1" smtClean="0"/>
              <a:t>TotalView</a:t>
            </a:r>
            <a:r>
              <a:rPr lang="en-US" dirty="0" smtClean="0"/>
              <a:t> how to access the memory from a starting location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To view an array of 100 integers</a:t>
            </a:r>
          </a:p>
          <a:p>
            <a:pPr lvl="2"/>
            <a:r>
              <a:rPr lang="en-US" dirty="0" smtClean="0"/>
              <a:t>Change “</a:t>
            </a:r>
            <a:r>
              <a:rPr lang="en-US" b="1" dirty="0" err="1" smtClean="0"/>
              <a:t>Int</a:t>
            </a:r>
            <a:r>
              <a:rPr lang="en-US" b="1" dirty="0" smtClean="0"/>
              <a:t> *</a:t>
            </a:r>
            <a:r>
              <a:rPr lang="en-US" dirty="0" smtClean="0"/>
              <a:t>” to “</a:t>
            </a:r>
            <a:r>
              <a:rPr lang="en-US" b="1" dirty="0" err="1" smtClean="0"/>
              <a:t>int</a:t>
            </a:r>
            <a:r>
              <a:rPr lang="en-US" b="1" dirty="0" smtClean="0"/>
              <a:t>[100]*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Message Queues</a:t>
            </a:r>
            <a:endParaRPr lang="en-US" dirty="0"/>
          </a:p>
        </p:txBody>
      </p:sp>
      <p:pic>
        <p:nvPicPr>
          <p:cNvPr id="4" name="Content Placeholder 3" descr="tv_msg_queue_graph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43400" y="1295400"/>
            <a:ext cx="4672907" cy="449580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524000"/>
            <a:ext cx="3810000" cy="3733800"/>
          </a:xfrm>
        </p:spPr>
        <p:txBody>
          <a:bodyPr>
            <a:normAutofit/>
          </a:bodyPr>
          <a:lstStyle/>
          <a:p>
            <a:r>
              <a:rPr lang="en-US" dirty="0" smtClean="0"/>
              <a:t>Detect</a:t>
            </a:r>
          </a:p>
          <a:p>
            <a:pPr lvl="1"/>
            <a:r>
              <a:rPr lang="en-US" dirty="0" smtClean="0"/>
              <a:t>Deadlocks</a:t>
            </a:r>
          </a:p>
          <a:p>
            <a:pPr lvl="1"/>
            <a:r>
              <a:rPr lang="en-US" dirty="0" smtClean="0"/>
              <a:t>Load balancing issues</a:t>
            </a:r>
          </a:p>
          <a:p>
            <a:r>
              <a:rPr lang="en-US" dirty="0" smtClean="0"/>
              <a:t>Tools -&gt; Message Queue Graph</a:t>
            </a:r>
          </a:p>
          <a:p>
            <a:pPr lvl="1"/>
            <a:r>
              <a:rPr lang="en-US" dirty="0" smtClean="0"/>
              <a:t>More options available</a:t>
            </a:r>
          </a:p>
        </p:txBody>
      </p:sp>
      <p:pic>
        <p:nvPicPr>
          <p:cNvPr id="5" name="Picture 4" descr="tv_msg_queue_graph_op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2743200"/>
            <a:ext cx="4572000" cy="2906486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Graph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Tools -&gt; Call graph</a:t>
            </a:r>
          </a:p>
          <a:p>
            <a:r>
              <a:rPr lang="en-US" dirty="0" smtClean="0"/>
              <a:t>Quick view of program state</a:t>
            </a:r>
          </a:p>
          <a:p>
            <a:pPr lvl="1"/>
            <a:r>
              <a:rPr lang="en-US" dirty="0" smtClean="0"/>
              <a:t>Nodes: functions</a:t>
            </a:r>
          </a:p>
          <a:p>
            <a:pPr lvl="1"/>
            <a:r>
              <a:rPr lang="en-US" dirty="0" smtClean="0"/>
              <a:t>Edges: calls</a:t>
            </a:r>
          </a:p>
          <a:p>
            <a:r>
              <a:rPr lang="en-US" dirty="0" smtClean="0"/>
              <a:t>Look for outliers</a:t>
            </a:r>
            <a:endParaRPr lang="en-US" dirty="0"/>
          </a:p>
        </p:txBody>
      </p:sp>
      <p:pic>
        <p:nvPicPr>
          <p:cNvPr id="8" name="Content Placeholder 7" descr="tv_call_graph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67200" y="1371600"/>
            <a:ext cx="3620770" cy="4525963"/>
          </a:xfr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Attaching to/Detaching from Processes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33800" cy="4525963"/>
          </a:xfrm>
        </p:spPr>
        <p:txBody>
          <a:bodyPr/>
          <a:lstStyle/>
          <a:p>
            <a:r>
              <a:rPr lang="en-US" dirty="0" smtClean="0"/>
              <a:t>You can</a:t>
            </a:r>
          </a:p>
          <a:p>
            <a:pPr lvl="1"/>
            <a:r>
              <a:rPr lang="en-US" dirty="0" smtClean="0"/>
              <a:t>Attach to one or more running processes after launching </a:t>
            </a:r>
            <a:r>
              <a:rPr lang="en-US" dirty="0" err="1" smtClean="0"/>
              <a:t>TotalView</a:t>
            </a:r>
            <a:endParaRPr lang="en-US" dirty="0" smtClean="0"/>
          </a:p>
          <a:p>
            <a:pPr lvl="1"/>
            <a:r>
              <a:rPr lang="en-US" dirty="0" smtClean="0"/>
              <a:t>Launch the program within </a:t>
            </a:r>
            <a:r>
              <a:rPr lang="en-US" dirty="0" err="1" smtClean="0"/>
              <a:t>TotalView</a:t>
            </a:r>
            <a:r>
              <a:rPr lang="en-US" dirty="0" smtClean="0"/>
              <a:t> and detach from/reattach to any subset of processes later on</a:t>
            </a:r>
            <a:endParaRPr lang="en-US" dirty="0"/>
          </a:p>
        </p:txBody>
      </p:sp>
      <p:pic>
        <p:nvPicPr>
          <p:cNvPr id="12" name="Content Placeholder 11" descr="tv_attach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67200" y="1752600"/>
            <a:ext cx="4718773" cy="3075690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Debugging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3810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Memory usage report</a:t>
            </a:r>
          </a:p>
          <a:p>
            <a:pPr lvl="1"/>
            <a:r>
              <a:rPr lang="en-US" dirty="0" smtClean="0"/>
              <a:t>Error detection</a:t>
            </a:r>
          </a:p>
          <a:p>
            <a:pPr lvl="2"/>
            <a:r>
              <a:rPr lang="en-US" dirty="0" smtClean="0"/>
              <a:t>Memory leak</a:t>
            </a:r>
          </a:p>
          <a:p>
            <a:pPr lvl="2"/>
            <a:r>
              <a:rPr lang="en-US" dirty="0" smtClean="0"/>
              <a:t>Dangling pointer</a:t>
            </a:r>
          </a:p>
          <a:p>
            <a:pPr lvl="2"/>
            <a:r>
              <a:rPr lang="en-US" dirty="0" smtClean="0"/>
              <a:t>Memory corruption</a:t>
            </a:r>
          </a:p>
          <a:p>
            <a:pPr lvl="1"/>
            <a:r>
              <a:rPr lang="en-US" dirty="0" smtClean="0"/>
              <a:t>Event notification</a:t>
            </a:r>
          </a:p>
          <a:p>
            <a:pPr lvl="2"/>
            <a:r>
              <a:rPr lang="en-US" dirty="0" err="1" smtClean="0"/>
              <a:t>Deallocation</a:t>
            </a:r>
            <a:r>
              <a:rPr lang="en-US" dirty="0" smtClean="0"/>
              <a:t>/reallocation</a:t>
            </a:r>
          </a:p>
          <a:p>
            <a:pPr lvl="1"/>
            <a:r>
              <a:rPr lang="en-US" dirty="0" smtClean="0"/>
              <a:t>Memory comparison between processes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Debugging -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Need to link to the </a:t>
            </a:r>
            <a:r>
              <a:rPr lang="en-US" dirty="0" err="1" smtClean="0"/>
              <a:t>TotalView</a:t>
            </a:r>
            <a:r>
              <a:rPr lang="en-US" dirty="0" smtClean="0"/>
              <a:t> heap library to monitor heap status</a:t>
            </a:r>
          </a:p>
          <a:p>
            <a:pPr lvl="1"/>
            <a:r>
              <a:rPr lang="en-US" dirty="0" smtClean="0"/>
              <a:t>The name of the library is platform dependent</a:t>
            </a:r>
          </a:p>
          <a:p>
            <a:r>
              <a:rPr lang="en-US" dirty="0" smtClean="0"/>
              <a:t>To access memory debugging functions</a:t>
            </a:r>
          </a:p>
          <a:p>
            <a:pPr lvl="1"/>
            <a:r>
              <a:rPr lang="en-US" dirty="0" smtClean="0"/>
              <a:t>Prior to 8.7</a:t>
            </a:r>
          </a:p>
          <a:p>
            <a:pPr lvl="2"/>
            <a:r>
              <a:rPr lang="en-US" dirty="0" smtClean="0"/>
              <a:t>Tools -&gt; Memory debugging</a:t>
            </a:r>
          </a:p>
          <a:p>
            <a:pPr lvl="1"/>
            <a:r>
              <a:rPr lang="en-US" dirty="0" smtClean="0"/>
              <a:t>Since 8.7</a:t>
            </a:r>
          </a:p>
          <a:p>
            <a:pPr lvl="2"/>
            <a:r>
              <a:rPr lang="en-US" dirty="0" smtClean="0"/>
              <a:t>Debug -&gt; Open </a:t>
            </a:r>
            <a:r>
              <a:rPr lang="en-US" dirty="0" err="1" smtClean="0"/>
              <a:t>MemoryScape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TotalView</a:t>
            </a:r>
            <a:r>
              <a:rPr lang="en-US" dirty="0" smtClean="0"/>
              <a:t> user manual</a:t>
            </a:r>
          </a:p>
          <a:p>
            <a:pPr lvl="1"/>
            <a:r>
              <a:rPr lang="en-US" dirty="0" smtClean="0">
                <a:hlinkClick r:id="rId2"/>
              </a:rPr>
              <a:t>http://www.totalviewtech.com/support/documentation/totalview/index.html</a:t>
            </a:r>
            <a:endParaRPr lang="en-US" dirty="0" smtClean="0"/>
          </a:p>
          <a:p>
            <a:r>
              <a:rPr lang="en-US" dirty="0" smtClean="0"/>
              <a:t>LLNL </a:t>
            </a:r>
            <a:r>
              <a:rPr lang="en-US" dirty="0" err="1" smtClean="0"/>
              <a:t>TotalView</a:t>
            </a:r>
            <a:r>
              <a:rPr lang="en-US" dirty="0" smtClean="0"/>
              <a:t> tutorial</a:t>
            </a:r>
          </a:p>
          <a:p>
            <a:pPr lvl="1"/>
            <a:r>
              <a:rPr lang="en-US" dirty="0" smtClean="0"/>
              <a:t>https://computing.llnl.gov/tutorials/totalview</a:t>
            </a:r>
          </a:p>
          <a:p>
            <a:r>
              <a:rPr lang="en-US" dirty="0" smtClean="0"/>
              <a:t>NCSA </a:t>
            </a:r>
            <a:r>
              <a:rPr lang="en-US" dirty="0" err="1" smtClean="0"/>
              <a:t>Cyberinfrastructure</a:t>
            </a:r>
            <a:r>
              <a:rPr lang="en-US" dirty="0" smtClean="0"/>
              <a:t> Tutor</a:t>
            </a:r>
          </a:p>
          <a:p>
            <a:pPr lvl="1"/>
            <a:r>
              <a:rPr lang="en-US" dirty="0" smtClean="0"/>
              <a:t>“Debugging Serial and Parallel Codes” course</a:t>
            </a:r>
          </a:p>
          <a:p>
            <a:r>
              <a:rPr lang="en-US" dirty="0" err="1" smtClean="0"/>
              <a:t>HPCBugBase</a:t>
            </a:r>
            <a:endParaRPr lang="en-US" dirty="0" smtClean="0"/>
          </a:p>
          <a:p>
            <a:pPr lvl="1"/>
            <a:r>
              <a:rPr lang="en-US" dirty="0" smtClean="0"/>
              <a:t>http://hpcbugbase.org/index.php/Main_Page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Hands-on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Debug MPI and </a:t>
            </a:r>
            <a:r>
              <a:rPr lang="en-US" dirty="0" err="1" smtClean="0"/>
              <a:t>OpenMP</a:t>
            </a:r>
            <a:r>
              <a:rPr lang="en-US" dirty="0" smtClean="0"/>
              <a:t> programs that solve a simple problem to get familiar with</a:t>
            </a:r>
          </a:p>
          <a:p>
            <a:pPr lvl="1"/>
            <a:r>
              <a:rPr lang="en-US" dirty="0" smtClean="0"/>
              <a:t>Basic functionalities of parallel debuggers</a:t>
            </a:r>
          </a:p>
          <a:p>
            <a:pPr lvl="2"/>
            <a:r>
              <a:rPr lang="en-US" dirty="0" err="1" smtClean="0"/>
              <a:t>TotalView</a:t>
            </a:r>
            <a:r>
              <a:rPr lang="en-US" dirty="0" smtClean="0"/>
              <a:t>: </a:t>
            </a:r>
            <a:r>
              <a:rPr lang="en-US" dirty="0" err="1" smtClean="0"/>
              <a:t>BigRed</a:t>
            </a:r>
            <a:r>
              <a:rPr lang="en-US" dirty="0" smtClean="0"/>
              <a:t>, Kraken, Steele and Queen Bee</a:t>
            </a:r>
          </a:p>
          <a:p>
            <a:pPr lvl="2"/>
            <a:r>
              <a:rPr lang="en-US" dirty="0" smtClean="0"/>
              <a:t>DDT: </a:t>
            </a:r>
            <a:r>
              <a:rPr lang="en-US" dirty="0" err="1" smtClean="0"/>
              <a:t>BigRed</a:t>
            </a:r>
            <a:r>
              <a:rPr lang="en-US" dirty="0" smtClean="0"/>
              <a:t>, Kraken, Ranger and </a:t>
            </a:r>
            <a:r>
              <a:rPr lang="en-US" dirty="0" err="1" smtClean="0"/>
              <a:t>Lonestar</a:t>
            </a:r>
            <a:endParaRPr lang="en-US" dirty="0" smtClean="0"/>
          </a:p>
          <a:p>
            <a:pPr lvl="1"/>
            <a:r>
              <a:rPr lang="en-US" dirty="0" smtClean="0"/>
              <a:t>Some common types of bugs in parallel programming</a:t>
            </a:r>
          </a:p>
          <a:p>
            <a:r>
              <a:rPr lang="en-US" dirty="0" smtClean="0"/>
              <a:t>Programs and instructions can be found at </a:t>
            </a:r>
            <a:r>
              <a:rPr lang="en-US" dirty="0" smtClean="0">
                <a:hlinkClick r:id="rId2"/>
              </a:rPr>
              <a:t>http://www.cct.lsu.edu/~lyan1/summerschool10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2514600" y="1676400"/>
          <a:ext cx="4038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44873" marR="44873"/>
                </a:tc>
              </a:tr>
            </a:tbl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85800" y="2895600"/>
            <a:ext cx="8001000" cy="3230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1-D periodic array with </a:t>
            </a:r>
            <a:r>
              <a:rPr lang="en-US" i="1" dirty="0" smtClean="0"/>
              <a:t>N</a:t>
            </a:r>
            <a:r>
              <a:rPr lang="en-US" dirty="0" smtClean="0"/>
              <a:t> elements</a:t>
            </a:r>
          </a:p>
          <a:p>
            <a:r>
              <a:rPr lang="en-US" dirty="0" smtClean="0"/>
              <a:t>Initial value</a:t>
            </a:r>
          </a:p>
          <a:p>
            <a:pPr lvl="1"/>
            <a:r>
              <a:rPr lang="en-US" dirty="0" smtClean="0"/>
              <a:t>C: </a:t>
            </a:r>
            <a:r>
              <a:rPr lang="en-US" i="1" dirty="0" smtClean="0"/>
              <a:t>cell(x)=x%10</a:t>
            </a:r>
          </a:p>
          <a:p>
            <a:pPr lvl="1"/>
            <a:r>
              <a:rPr lang="en-US" dirty="0" smtClean="0"/>
              <a:t>Fortran: </a:t>
            </a:r>
            <a:r>
              <a:rPr lang="en-US" i="1" dirty="0" smtClean="0"/>
              <a:t>cell(x)=mod(x-1,10)</a:t>
            </a:r>
          </a:p>
          <a:p>
            <a:r>
              <a:rPr lang="en-US" dirty="0" smtClean="0"/>
              <a:t>In each iteration, all elements are updated with the value of two adjacent elements:</a:t>
            </a:r>
          </a:p>
          <a:p>
            <a:pPr lvl="1"/>
            <a:r>
              <a:rPr lang="en-US" i="1" dirty="0" smtClean="0"/>
              <a:t>cell(x)</a:t>
            </a:r>
            <a:r>
              <a:rPr lang="en-US" sz="1300" i="1" dirty="0" smtClean="0"/>
              <a:t>i+1</a:t>
            </a:r>
            <a:r>
              <a:rPr lang="en-US" i="1" dirty="0" smtClean="0"/>
              <a:t>=[cell(x-1)</a:t>
            </a:r>
            <a:r>
              <a:rPr lang="en-US" sz="1300" i="1" dirty="0" err="1" smtClean="0"/>
              <a:t>i</a:t>
            </a:r>
            <a:r>
              <a:rPr lang="en-US" i="1" dirty="0" err="1" smtClean="0"/>
              <a:t>+cell</a:t>
            </a:r>
            <a:r>
              <a:rPr lang="en-US" i="1" dirty="0" smtClean="0"/>
              <a:t>(x+1)</a:t>
            </a:r>
            <a:r>
              <a:rPr lang="en-US" sz="1500" i="1" dirty="0" err="1" smtClean="0"/>
              <a:t>i</a:t>
            </a:r>
            <a:r>
              <a:rPr lang="en-US" i="1" dirty="0" smtClean="0"/>
              <a:t>]%10</a:t>
            </a:r>
          </a:p>
          <a:p>
            <a:r>
              <a:rPr lang="en-US" dirty="0" smtClean="0"/>
              <a:t>Execute </a:t>
            </a:r>
            <a:r>
              <a:rPr lang="en-US" i="1" dirty="0" smtClean="0"/>
              <a:t>N</a:t>
            </a:r>
            <a:r>
              <a:rPr lang="en-US" sz="1500" i="1" dirty="0" smtClean="0"/>
              <a:t>iter</a:t>
            </a:r>
            <a:r>
              <a:rPr lang="en-US" dirty="0" smtClean="0"/>
              <a:t> iterations</a:t>
            </a:r>
          </a:p>
          <a:p>
            <a:r>
              <a:rPr lang="en-US" dirty="0" smtClean="0"/>
              <a:t>The final outputs are the global maximum and average</a:t>
            </a:r>
            <a:endParaRPr lang="en-US" dirty="0"/>
          </a:p>
        </p:txBody>
      </p:sp>
      <p:sp>
        <p:nvSpPr>
          <p:cNvPr id="13" name="Curved Up Arrow 12"/>
          <p:cNvSpPr/>
          <p:nvPr/>
        </p:nvSpPr>
        <p:spPr>
          <a:xfrm>
            <a:off x="2590800" y="2057400"/>
            <a:ext cx="3886200" cy="609600"/>
          </a:xfrm>
          <a:prstGeom prst="curvedUpArrow">
            <a:avLst>
              <a:gd name="adj1" fmla="val 7160"/>
              <a:gd name="adj2" fmla="val 20016"/>
              <a:gd name="adj3" fmla="val 146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4800" y="6096000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http://www.hpcbugbase.org/index.php/Main_Page</a:t>
            </a:r>
            <a:endParaRPr lang="en-US" sz="12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Program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 an integer array to hold current values</a:t>
            </a:r>
          </a:p>
          <a:p>
            <a:r>
              <a:rPr lang="en-US" dirty="0" smtClean="0"/>
              <a:t>Use another integer array to hold the calculated values</a:t>
            </a:r>
          </a:p>
          <a:p>
            <a:r>
              <a:rPr lang="en-US" dirty="0" smtClean="0"/>
              <a:t>Swap the pointers at the end of each iteration</a:t>
            </a:r>
          </a:p>
          <a:p>
            <a:r>
              <a:rPr lang="en-US" dirty="0" smtClean="0"/>
              <a:t>The result is used to check the correctness of the parallel programs</a:t>
            </a:r>
          </a:p>
          <a:p>
            <a:pPr lvl="1"/>
            <a:r>
              <a:rPr lang="en-US" dirty="0" smtClean="0"/>
              <a:t>Chances are that we will not have such a luxury for large jobs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1676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Divide the array among </a:t>
            </a:r>
            <a:r>
              <a:rPr lang="en-US" i="1" dirty="0" smtClean="0"/>
              <a:t>n</a:t>
            </a:r>
            <a:r>
              <a:rPr lang="en-US" dirty="0" smtClean="0"/>
              <a:t> processes</a:t>
            </a:r>
          </a:p>
          <a:p>
            <a:r>
              <a:rPr lang="en-US" dirty="0" smtClean="0"/>
              <a:t>Each process works on its local array</a:t>
            </a:r>
          </a:p>
          <a:p>
            <a:r>
              <a:rPr lang="en-US" dirty="0" smtClean="0"/>
              <a:t>Exchange boundary data with neighbor processes at the end of each iteration</a:t>
            </a:r>
          </a:p>
          <a:p>
            <a:r>
              <a:rPr lang="en-US" dirty="0" smtClean="0"/>
              <a:t>Ring topology </a:t>
            </a:r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2514600" y="1676400"/>
          <a:ext cx="4038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44873" marR="44873"/>
                </a:tc>
              </a:tr>
            </a:tbl>
          </a:graphicData>
        </a:graphic>
      </p:graphicFrame>
      <p:graphicFrame>
        <p:nvGraphicFramePr>
          <p:cNvPr id="5" name="Content Placeholder 5"/>
          <p:cNvGraphicFramePr>
            <a:graphicFrameLocks/>
          </p:cNvGraphicFramePr>
          <p:nvPr/>
        </p:nvGraphicFramePr>
        <p:xfrm>
          <a:off x="457200" y="2667000"/>
          <a:ext cx="23558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44873" marR="44873"/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3124200" y="2667000"/>
          <a:ext cx="23558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44873" marR="44873"/>
                </a:tc>
              </a:tr>
            </a:tbl>
          </a:graphicData>
        </a:graphic>
      </p:graphicFrame>
      <p:graphicFrame>
        <p:nvGraphicFramePr>
          <p:cNvPr id="7" name="Content Placeholder 5"/>
          <p:cNvGraphicFramePr>
            <a:graphicFrameLocks/>
          </p:cNvGraphicFramePr>
          <p:nvPr/>
        </p:nvGraphicFramePr>
        <p:xfrm>
          <a:off x="6400800" y="2667000"/>
          <a:ext cx="23558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44873" marR="44873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715000" y="2667000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……</a:t>
            </a:r>
            <a:endParaRPr lang="en-US" dirty="0"/>
          </a:p>
        </p:txBody>
      </p:sp>
      <p:sp>
        <p:nvSpPr>
          <p:cNvPr id="10" name="Right Brace 9"/>
          <p:cNvSpPr/>
          <p:nvPr/>
        </p:nvSpPr>
        <p:spPr>
          <a:xfrm rot="5400000">
            <a:off x="2895599" y="2438402"/>
            <a:ext cx="152401" cy="1524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66800" y="3352800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86600" y="3352800"/>
            <a:ext cx="1069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 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0" y="3352800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 2</a:t>
            </a:r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OpenMP</a:t>
            </a:r>
            <a:r>
              <a:rPr lang="en-US" dirty="0" smtClean="0"/>
              <a:t>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2087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Each thread works on its own part of the global array</a:t>
            </a:r>
          </a:p>
          <a:p>
            <a:r>
              <a:rPr lang="en-US" dirty="0" smtClean="0"/>
              <a:t>All threads have access to the entire array, so no data exchange is necessary</a:t>
            </a:r>
          </a:p>
          <a:p>
            <a:endParaRPr lang="en-US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2514600" y="1676400"/>
          <a:ext cx="4038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  <a:gridCol w="3365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44873" marR="44873"/>
                </a:tc>
              </a:tr>
            </a:tbl>
          </a:graphicData>
        </a:graphic>
      </p:graphicFrame>
      <p:sp>
        <p:nvSpPr>
          <p:cNvPr id="5" name="Right Brace 4"/>
          <p:cNvSpPr/>
          <p:nvPr/>
        </p:nvSpPr>
        <p:spPr>
          <a:xfrm rot="5400000">
            <a:off x="3086100" y="1562100"/>
            <a:ext cx="152400" cy="1295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 rot="5400000">
            <a:off x="4457700" y="1562100"/>
            <a:ext cx="152400" cy="1295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 rot="5400000">
            <a:off x="5829300" y="1562100"/>
            <a:ext cx="152400" cy="1295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67000" y="2362200"/>
            <a:ext cx="101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Thread 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38600" y="2362200"/>
            <a:ext cx="1383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Thread 1    …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2362200"/>
            <a:ext cx="1018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Thread 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7/6/2010</a:t>
            </a:r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Scaling to Petascale Virtual Summer School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11447</TotalTime>
  <Words>2396</Words>
  <Application>Microsoft Macintosh PowerPoint</Application>
  <PresentationFormat>On-screen Show (4:3)</PresentationFormat>
  <Paragraphs>557</Paragraphs>
  <Slides>42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Parallel Debugging Techniques &amp; Introduction to Totalview</vt:lpstr>
      <vt:lpstr>Outline</vt:lpstr>
      <vt:lpstr>Outline</vt:lpstr>
      <vt:lpstr>Bugs in Parallel Programming</vt:lpstr>
      <vt:lpstr>Common Types of Bugs in Parallel Programming</vt:lpstr>
      <vt:lpstr>Debugging Essentials</vt:lpstr>
      <vt:lpstr>Challenges in Parallel Debugging</vt:lpstr>
      <vt:lpstr>Bugs: A Little Example</vt:lpstr>
      <vt:lpstr>Bugs: A Little Example</vt:lpstr>
      <vt:lpstr>Debugging with write/printf</vt:lpstr>
      <vt:lpstr>Compilers Can Help</vt:lpstr>
      <vt:lpstr>Parallel Debuggers</vt:lpstr>
      <vt:lpstr>An Ideal Parallel Debugger</vt:lpstr>
      <vt:lpstr>How Parallel Debuggers Work</vt:lpstr>
      <vt:lpstr>Debugging at Very Large Scale</vt:lpstr>
      <vt:lpstr>Validation Is Crucial</vt:lpstr>
      <vt:lpstr>General Parallel Debugging Strategy</vt:lpstr>
      <vt:lpstr>Strategy at Large Scale</vt:lpstr>
      <vt:lpstr>Trends in Debugging Technology</vt:lpstr>
      <vt:lpstr>Outline</vt:lpstr>
      <vt:lpstr>What Is TotalView</vt:lpstr>
      <vt:lpstr>Three Ways to Start TotalView</vt:lpstr>
      <vt:lpstr>User Interface - Root Window</vt:lpstr>
      <vt:lpstr>User Interface – Process Window</vt:lpstr>
      <vt:lpstr>Control Commands</vt:lpstr>
      <vt:lpstr>Controlling Execution</vt:lpstr>
      <vt:lpstr>Process/Thread Groups</vt:lpstr>
      <vt:lpstr>Types of Action Points</vt:lpstr>
      <vt:lpstr>Setting Action Points</vt:lpstr>
      <vt:lpstr>Viewing/Editing Data</vt:lpstr>
      <vt:lpstr>Viewing Dynamic Arrays in C/C++</vt:lpstr>
      <vt:lpstr>MPI Message Queues</vt:lpstr>
      <vt:lpstr>Call Graph</vt:lpstr>
      <vt:lpstr>Attaching to/Detaching from Processes </vt:lpstr>
      <vt:lpstr>Memory Debugging</vt:lpstr>
      <vt:lpstr>Memory Debugging - Usage</vt:lpstr>
      <vt:lpstr>References</vt:lpstr>
      <vt:lpstr>Hands-on Exercise</vt:lpstr>
      <vt:lpstr>Problem</vt:lpstr>
      <vt:lpstr>Sequential Program</vt:lpstr>
      <vt:lpstr>MPI Program</vt:lpstr>
      <vt:lpstr>OpenMP Program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 Debugging Techniques</dc:title>
  <dc:creator/>
  <cp:lastModifiedBy>Scott Lathrop</cp:lastModifiedBy>
  <cp:revision>876</cp:revision>
  <dcterms:created xsi:type="dcterms:W3CDTF">2010-07-02T01:48:03Z</dcterms:created>
  <dcterms:modified xsi:type="dcterms:W3CDTF">2010-07-02T01:48:32Z</dcterms:modified>
</cp:coreProperties>
</file>