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53"/>
  </p:notesMasterIdLst>
  <p:handoutMasterIdLst>
    <p:handoutMasterId r:id="rId54"/>
  </p:handoutMasterIdLst>
  <p:sldIdLst>
    <p:sldId id="256" r:id="rId2"/>
    <p:sldId id="366" r:id="rId3"/>
    <p:sldId id="274" r:id="rId4"/>
    <p:sldId id="351" r:id="rId5"/>
    <p:sldId id="278" r:id="rId6"/>
    <p:sldId id="279" r:id="rId7"/>
    <p:sldId id="280" r:id="rId8"/>
    <p:sldId id="282" r:id="rId9"/>
    <p:sldId id="329" r:id="rId10"/>
    <p:sldId id="333" r:id="rId11"/>
    <p:sldId id="277" r:id="rId12"/>
    <p:sldId id="350" r:id="rId13"/>
    <p:sldId id="370" r:id="rId14"/>
    <p:sldId id="313" r:id="rId15"/>
    <p:sldId id="315" r:id="rId16"/>
    <p:sldId id="314" r:id="rId17"/>
    <p:sldId id="318" r:id="rId18"/>
    <p:sldId id="305" r:id="rId19"/>
    <p:sldId id="306" r:id="rId20"/>
    <p:sldId id="319" r:id="rId21"/>
    <p:sldId id="335" r:id="rId22"/>
    <p:sldId id="320" r:id="rId23"/>
    <p:sldId id="327" r:id="rId24"/>
    <p:sldId id="294" r:id="rId25"/>
    <p:sldId id="332" r:id="rId26"/>
    <p:sldId id="324" r:id="rId27"/>
    <p:sldId id="336" r:id="rId28"/>
    <p:sldId id="337" r:id="rId29"/>
    <p:sldId id="338" r:id="rId30"/>
    <p:sldId id="341" r:id="rId31"/>
    <p:sldId id="325" r:id="rId32"/>
    <p:sldId id="297" r:id="rId33"/>
    <p:sldId id="360" r:id="rId34"/>
    <p:sldId id="361" r:id="rId35"/>
    <p:sldId id="363" r:id="rId36"/>
    <p:sldId id="364" r:id="rId37"/>
    <p:sldId id="365" r:id="rId38"/>
    <p:sldId id="339" r:id="rId39"/>
    <p:sldId id="348" r:id="rId40"/>
    <p:sldId id="271" r:id="rId41"/>
    <p:sldId id="347" r:id="rId42"/>
    <p:sldId id="371" r:id="rId43"/>
    <p:sldId id="352" r:id="rId44"/>
    <p:sldId id="353" r:id="rId45"/>
    <p:sldId id="367" r:id="rId46"/>
    <p:sldId id="368" r:id="rId47"/>
    <p:sldId id="369" r:id="rId48"/>
    <p:sldId id="356" r:id="rId49"/>
    <p:sldId id="357" r:id="rId50"/>
    <p:sldId id="358" r:id="rId51"/>
    <p:sldId id="359" r:id="rId5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715C4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094" autoAdjust="0"/>
  </p:normalViewPr>
  <p:slideViewPr>
    <p:cSldViewPr>
      <p:cViewPr>
        <p:scale>
          <a:sx n="60" d="100"/>
          <a:sy n="60" d="100"/>
        </p:scale>
        <p:origin x="-2238" y="-1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8D8C90F1-E1C2-4FCA-8CE4-5D2D1439E107}" type="datetimeFigureOut">
              <a:rPr lang="en-US" smtClean="0"/>
              <a:pPr/>
              <a:t>7/27/2010</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C60BEF6E-BEC8-4064-AD3D-D9BBD1B24CBA}"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4CE2DCF5-C5DC-4431-B7DD-E16FDA04E495}" type="datetimeFigureOut">
              <a:rPr lang="en-US" smtClean="0"/>
              <a:pPr/>
              <a:t>7/27/2010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A614445-6C63-44EC-A809-7E7AFD1FF3A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614445-6C63-44EC-A809-7E7AFD1FF3A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614445-6C63-44EC-A809-7E7AFD1FF3A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2E0D0AA5-4693-40D3-8D01-A2B32DCC6B9F}" type="slidenum">
              <a:rPr lang="en-GB"/>
              <a:pPr/>
              <a:t>5</a:t>
            </a:fld>
            <a:endParaRPr lang="en-GB"/>
          </a:p>
        </p:txBody>
      </p:sp>
      <p:sp>
        <p:nvSpPr>
          <p:cNvPr id="53249"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53250"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99D5482E-83F9-4914-B733-564E32095912}" type="slidenum">
              <a:rPr lang="en-GB"/>
              <a:pPr/>
              <a:t>6</a:t>
            </a:fld>
            <a:endParaRPr lang="en-GB"/>
          </a:p>
        </p:txBody>
      </p:sp>
      <p:sp>
        <p:nvSpPr>
          <p:cNvPr id="54273"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54274"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2EC64B73-BE34-4E73-BA0D-49CE889E3463}" type="slidenum">
              <a:rPr lang="en-GB"/>
              <a:pPr/>
              <a:t>7</a:t>
            </a:fld>
            <a:endParaRPr lang="en-GB"/>
          </a:p>
        </p:txBody>
      </p:sp>
      <p:sp>
        <p:nvSpPr>
          <p:cNvPr id="55297"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55298"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7EAFCB51-4244-483B-B8D6-BF884473E5E7}" type="slidenum">
              <a:rPr lang="en-GB"/>
              <a:pPr/>
              <a:t>8</a:t>
            </a:fld>
            <a:endParaRPr lang="en-GB"/>
          </a:p>
        </p:txBody>
      </p:sp>
      <p:sp>
        <p:nvSpPr>
          <p:cNvPr id="57345"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57346"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228600" indent="-228600">
              <a:buFont typeface="+mj-lt"/>
              <a:buAutoNum type="arabicPeriod"/>
            </a:pPr>
            <a:r>
              <a:rPr lang="en-US" dirty="0" smtClean="0"/>
              <a:t>The </a:t>
            </a:r>
            <a:r>
              <a:rPr lang="en-US" dirty="0" err="1" smtClean="0"/>
              <a:t>MapReduce</a:t>
            </a:r>
            <a:r>
              <a:rPr lang="en-US" dirty="0" smtClean="0"/>
              <a:t> library in the user program first shards the input files into M pieces of typically 16 megabytes to 64 megabytes (MB) per piece. It then starts up many copies of the program on a cluster of machines. </a:t>
            </a:r>
          </a:p>
          <a:p>
            <a:pPr marL="228600" indent="-228600">
              <a:buFont typeface="+mj-lt"/>
              <a:buAutoNum type="arabicPeriod"/>
            </a:pPr>
            <a:r>
              <a:rPr lang="en-US" dirty="0" smtClean="0"/>
              <a:t>One of the copies of the program is special: the master. The rest are workers that are assigned work by the master. There are M map tasks and R reduce tasks to assign. The master picks idle workers and assigns each one a map task or a reduce task. </a:t>
            </a:r>
          </a:p>
          <a:p>
            <a:pPr marL="228600" indent="-228600">
              <a:buFont typeface="+mj-lt"/>
              <a:buAutoNum type="arabicPeriod"/>
            </a:pPr>
            <a:r>
              <a:rPr lang="en-US" dirty="0" smtClean="0"/>
              <a:t>A worker who is assigned a map task reads the contents of the corresponding input shard. It parses key/value pairs out of the input data and passes each pair to the user-defined Map function. The intermediate key/value pairs produced by the Map function are buffered in memory. </a:t>
            </a:r>
          </a:p>
          <a:p>
            <a:pPr marL="228600" indent="-228600">
              <a:buFont typeface="+mj-lt"/>
              <a:buAutoNum type="arabicPeriod"/>
            </a:pPr>
            <a:r>
              <a:rPr lang="en-US" dirty="0" smtClean="0"/>
              <a:t>Periodically, the buffered pairs are written to local disk, partitioned into R regions by the partitioning function. The locations of these buffered pairs on the local disk are passed back to the master, who is responsible for forwarding these locations to the reduce workers.</a:t>
            </a:r>
          </a:p>
          <a:p>
            <a:pPr marL="228600" indent="-228600">
              <a:buFont typeface="+mj-lt"/>
              <a:buAutoNum type="arabicPeriod"/>
            </a:pPr>
            <a:r>
              <a:rPr lang="en-US" dirty="0" smtClean="0"/>
              <a:t>When a reduce worker is notified by the master about these locations, it uses remote procedure calls to read the buffered data from the local disks of the map workers. When a reduce worker has read all intermediate data, it sorts it by the intermediate keys so that all occurrences of the same key are grouped together. If the amount of intermediate data is too large to fit in memory, an external sort is used.</a:t>
            </a:r>
          </a:p>
          <a:p>
            <a:pPr marL="228600" indent="-228600">
              <a:buFont typeface="+mj-lt"/>
              <a:buAutoNum type="arabicPeriod"/>
            </a:pPr>
            <a:r>
              <a:rPr lang="en-US" dirty="0" smtClean="0"/>
              <a:t>The reduce worker iterates over the sorted intermediate data and for each unique intermediate key encountered, it passes the key and the corresponding set of intermediate values to the user's Reduce function. The output of the Reduce function is appended to a final output file for this reduce partition. </a:t>
            </a:r>
          </a:p>
          <a:p>
            <a:pPr marL="228600" indent="-228600">
              <a:buFont typeface="+mj-lt"/>
              <a:buAutoNum type="arabicPeriod"/>
            </a:pPr>
            <a:r>
              <a:rPr lang="en-US" dirty="0" smtClean="0"/>
              <a:t>When all map tasks and reduce tasks have been completed, the master wakes up the user program. At this point, the </a:t>
            </a:r>
            <a:r>
              <a:rPr lang="en-US" dirty="0" err="1" smtClean="0"/>
              <a:t>MapReduce</a:t>
            </a:r>
            <a:r>
              <a:rPr lang="en-US" dirty="0" smtClean="0"/>
              <a:t> call in the user program returns back to the user code. </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FA991CC5-C395-4871-927F-4DB7D0028295}" type="slidenum">
              <a:rPr lang="en-GB"/>
              <a:pPr/>
              <a:t>11</a:t>
            </a:fld>
            <a:endParaRPr lang="en-GB"/>
          </a:p>
        </p:txBody>
      </p:sp>
      <p:sp>
        <p:nvSpPr>
          <p:cNvPr id="52225"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52226"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Represent</a:t>
            </a:r>
            <a:r>
              <a:rPr lang="en-US" baseline="0" dirty="0" smtClean="0"/>
              <a:t> the resulting data products.</a:t>
            </a:r>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Very useful</a:t>
            </a:r>
            <a:r>
              <a:rPr lang="en-US" baseline="0" dirty="0" smtClean="0"/>
              <a:t> for development debugging.</a:t>
            </a:r>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C3681A77-2108-4284-859C-20E980AEE0CB}" type="slidenum">
              <a:rPr lang="en-GB"/>
              <a:pPr/>
              <a:t>21</a:t>
            </a:fld>
            <a:endParaRPr lang="en-GB"/>
          </a:p>
        </p:txBody>
      </p:sp>
      <p:sp>
        <p:nvSpPr>
          <p:cNvPr id="63489"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63490"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1"/>
          <p:cNvSpPr>
            <a:spLocks noGrp="1" noChangeArrowheads="1"/>
          </p:cNvSpPr>
          <p:nvPr>
            <p:ph type="sldNum"/>
          </p:nvPr>
        </p:nvSpPr>
        <p:spPr>
          <a:ln/>
        </p:spPr>
        <p:txBody>
          <a:bodyPr/>
          <a:lstStyle/>
          <a:p>
            <a:fld id="{B2DE5D52-34B4-4764-9D70-031E88A57160}" type="slidenum">
              <a:rPr lang="en-GB"/>
              <a:pPr/>
              <a:t>25</a:t>
            </a:fld>
            <a:endParaRPr lang="en-GB"/>
          </a:p>
        </p:txBody>
      </p:sp>
      <p:sp>
        <p:nvSpPr>
          <p:cNvPr id="48129"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48130" name="Rectangle 2"/>
          <p:cNvSpPr txBox="1">
            <a:spLocks noGrp="1" noChangeArrowheads="1"/>
          </p:cNvSpPr>
          <p:nvPr>
            <p:ph type="body"/>
          </p:nvPr>
        </p:nvSpPr>
        <p:spPr bwMode="auto">
          <a:xfrm>
            <a:off x="685800" y="4415790"/>
            <a:ext cx="5480050" cy="4183380"/>
          </a:xfrm>
          <a:prstGeom prst="rect">
            <a:avLst/>
          </a:prstGeom>
          <a:noFill/>
          <a:ln>
            <a:round/>
            <a:headEnd/>
            <a:tailEnd/>
          </a:ln>
        </p:spPr>
        <p:txBody>
          <a:bodyPr wrap="none" anchor="ctr"/>
          <a:lstStyle/>
          <a:p>
            <a:r>
              <a:rPr lang="en-US" dirty="0" smtClean="0"/>
              <a:t>Single</a:t>
            </a:r>
            <a:r>
              <a:rPr lang="en-US" baseline="0" dirty="0" smtClean="0"/>
              <a:t> point of Failure </a:t>
            </a:r>
            <a:r>
              <a:rPr lang="en-US" baseline="0" dirty="0" err="1" smtClean="0"/>
              <a:t>weekness</a:t>
            </a:r>
            <a:r>
              <a:rPr lang="en-US" baseline="0" dirty="0" smtClean="0"/>
              <a:t>.</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we are at it, let’s create a local dir</a:t>
            </a:r>
            <a:r>
              <a:rPr lang="en-US" baseline="0" dirty="0" smtClean="0"/>
              <a:t> too..</a:t>
            </a:r>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we are at it, let’s create a local dir</a:t>
            </a:r>
            <a:r>
              <a:rPr lang="en-US" baseline="0" dirty="0" smtClean="0"/>
              <a:t> too..</a:t>
            </a:r>
            <a:endParaRPr lang="en-US" dirty="0"/>
          </a:p>
        </p:txBody>
      </p:sp>
      <p:sp>
        <p:nvSpPr>
          <p:cNvPr id="4" name="Slide Number Placeholder 3"/>
          <p:cNvSpPr>
            <a:spLocks noGrp="1"/>
          </p:cNvSpPr>
          <p:nvPr>
            <p:ph type="sldNum" sz="quarter" idx="10"/>
          </p:nvPr>
        </p:nvSpPr>
        <p:spPr/>
        <p:txBody>
          <a:bodyPr/>
          <a:lstStyle/>
          <a:p>
            <a:fld id="{AA614445-6C63-44EC-A809-7E7AFD1FF3A4}" type="slidenum">
              <a:rPr lang="en-US" smtClean="0"/>
              <a:pPr/>
              <a:t>30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400E7354-A743-478D-9689-D72B8664813E}" type="slidenum">
              <a:rPr lang="en-GB"/>
              <a:pPr/>
              <a:t>43</a:t>
            </a:fld>
            <a:endParaRPr lang="en-GB"/>
          </a:p>
        </p:txBody>
      </p:sp>
      <p:sp>
        <p:nvSpPr>
          <p:cNvPr id="61441"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61442"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D8B71351-6784-4885-8838-F69EC164929A}" type="slidenum">
              <a:rPr lang="en-GB"/>
              <a:pPr/>
              <a:t>44</a:t>
            </a:fld>
            <a:endParaRPr lang="en-GB"/>
          </a:p>
        </p:txBody>
      </p:sp>
      <p:sp>
        <p:nvSpPr>
          <p:cNvPr id="60417"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60418" name="Rectangle 2"/>
          <p:cNvSpPr txBox="1">
            <a:spLocks noGrp="1" noChangeArrowheads="1"/>
          </p:cNvSpPr>
          <p:nvPr>
            <p:ph type="body"/>
          </p:nvPr>
        </p:nvSpPr>
        <p:spPr bwMode="auto">
          <a:xfrm>
            <a:off x="685801" y="4415790"/>
            <a:ext cx="5483225" cy="4183380"/>
          </a:xfrm>
          <a:prstGeom prst="rect">
            <a:avLst/>
          </a:prstGeom>
          <a:noFill/>
          <a:ln>
            <a:round/>
            <a:headEnd/>
            <a:tailEnd/>
          </a:ln>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1"/>
          <p:cNvSpPr>
            <a:spLocks noGrp="1" noChangeArrowheads="1"/>
          </p:cNvSpPr>
          <p:nvPr>
            <p:ph type="sldNum"/>
          </p:nvPr>
        </p:nvSpPr>
        <p:spPr>
          <a:ln/>
        </p:spPr>
        <p:txBody>
          <a:bodyPr/>
          <a:lstStyle/>
          <a:p>
            <a:fld id="{639F460E-01CB-44B6-B169-59B1B08AF475}" type="slidenum">
              <a:rPr lang="en-GB"/>
              <a:pPr/>
              <a:t>45</a:t>
            </a:fld>
            <a:endParaRPr lang="en-GB"/>
          </a:p>
        </p:txBody>
      </p:sp>
      <p:sp>
        <p:nvSpPr>
          <p:cNvPr id="46081"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46082" name="Rectangle 2"/>
          <p:cNvSpPr txBox="1">
            <a:spLocks noGrp="1" noChangeArrowheads="1"/>
          </p:cNvSpPr>
          <p:nvPr>
            <p:ph type="body"/>
          </p:nvPr>
        </p:nvSpPr>
        <p:spPr bwMode="auto">
          <a:xfrm>
            <a:off x="685800" y="4415790"/>
            <a:ext cx="5480050" cy="4183380"/>
          </a:xfrm>
          <a:prstGeom prst="rect">
            <a:avLst/>
          </a:prstGeom>
          <a:noFill/>
          <a:ln>
            <a:round/>
            <a:headEnd/>
            <a:tailEnd/>
          </a:ln>
        </p:spPr>
        <p:txBody>
          <a:bodyPr wrap="none" anchor="ctr"/>
          <a:lstStyle/>
          <a:p>
            <a:r>
              <a:rPr lang="en-US" sz="1200" b="0" i="0" kern="1200" dirty="0" smtClean="0">
                <a:solidFill>
                  <a:schemeClr val="tx1"/>
                </a:solidFill>
                <a:latin typeface="+mn-lt"/>
                <a:ea typeface="+mn-ea"/>
                <a:cs typeface="+mn-cs"/>
              </a:rPr>
              <a:t>high aggregate data bandwidth and scale to hundreds of nodes in a single cluster. </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1"/>
          <p:cNvSpPr>
            <a:spLocks noGrp="1" noChangeArrowheads="1"/>
          </p:cNvSpPr>
          <p:nvPr>
            <p:ph type="sldNum"/>
          </p:nvPr>
        </p:nvSpPr>
        <p:spPr>
          <a:ln/>
        </p:spPr>
        <p:txBody>
          <a:bodyPr/>
          <a:lstStyle/>
          <a:p>
            <a:fld id="{88623102-64A6-465C-94E1-A7A4F856C982}" type="slidenum">
              <a:rPr lang="en-GB"/>
              <a:pPr/>
              <a:t>46</a:t>
            </a:fld>
            <a:endParaRPr lang="en-GB"/>
          </a:p>
        </p:txBody>
      </p:sp>
      <p:sp>
        <p:nvSpPr>
          <p:cNvPr id="47105" name="Text Box 1"/>
          <p:cNvSpPr txBox="1">
            <a:spLocks noChangeArrowheads="1"/>
          </p:cNvSpPr>
          <p:nvPr/>
        </p:nvSpPr>
        <p:spPr bwMode="auto">
          <a:xfrm>
            <a:off x="1143000" y="697230"/>
            <a:ext cx="4572000" cy="3486150"/>
          </a:xfrm>
          <a:prstGeom prst="rect">
            <a:avLst/>
          </a:prstGeom>
          <a:solidFill>
            <a:srgbClr val="FFFFFF"/>
          </a:solidFill>
          <a:ln w="9360">
            <a:solidFill>
              <a:srgbClr val="000000"/>
            </a:solidFill>
            <a:miter lim="800000"/>
            <a:headEnd/>
            <a:tailEnd/>
          </a:ln>
          <a:effectLst/>
        </p:spPr>
        <p:txBody>
          <a:bodyPr wrap="none" anchor="ctr"/>
          <a:lstStyle/>
          <a:p>
            <a:endParaRPr lang="en-US"/>
          </a:p>
        </p:txBody>
      </p:sp>
      <p:sp>
        <p:nvSpPr>
          <p:cNvPr id="47106" name="Rectangle 2"/>
          <p:cNvSpPr txBox="1">
            <a:spLocks noGrp="1" noChangeArrowheads="1"/>
          </p:cNvSpPr>
          <p:nvPr>
            <p:ph type="body"/>
          </p:nvPr>
        </p:nvSpPr>
        <p:spPr bwMode="auto">
          <a:xfrm>
            <a:off x="685800" y="4415790"/>
            <a:ext cx="5480050" cy="4183380"/>
          </a:xfrm>
          <a:prstGeom prst="rect">
            <a:avLst/>
          </a:prstGeom>
          <a:noFill/>
          <a:ln>
            <a:round/>
            <a:headEnd/>
            <a:tailEnd/>
          </a:ln>
        </p:spPr>
        <p:txBody>
          <a:bodyPr wrap="none" anchor="ctr"/>
          <a:lstStyle/>
          <a:p>
            <a:r>
              <a:rPr lang="en-US" dirty="0" smtClean="0"/>
              <a:t>Large blocks -&gt; less</a:t>
            </a:r>
            <a:r>
              <a:rPr lang="en-US" baseline="0" dirty="0" smtClean="0"/>
              <a:t> meta-data, fast streaming (faster sequential access)</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2D15607-03F3-49BD-8A98-17B1081D190E}" type="datetimeFigureOut">
              <a:rPr lang="en-US" smtClean="0"/>
              <a:pPr/>
              <a:t>7/27/2010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F65C28A-3237-40C8-8105-25A286FA6EE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65C28A-3237-40C8-8105-25A286FA6EE3}"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65C28A-3237-40C8-8105-25A286FA6EE3}"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65C28A-3237-40C8-8105-25A286FA6EE3}"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F65C28A-3237-40C8-8105-25A286FA6EE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F65C28A-3237-40C8-8105-25A286FA6EE3}"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F65C28A-3237-40C8-8105-25A286FA6EE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2D15607-03F3-49BD-8A98-17B1081D190E}" type="datetimeFigureOut">
              <a:rPr lang="en-US" smtClean="0"/>
              <a:pPr/>
              <a:t>7/27/2010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65C28A-3237-40C8-8105-25A286FA6EE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2D15607-03F3-49BD-8A98-17B1081D190E}" type="datetimeFigureOut">
              <a:rPr lang="en-US" smtClean="0"/>
              <a:pPr/>
              <a:t>7/27/2010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F65C28A-3237-40C8-8105-25A286FA6EE3}"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65C28A-3237-40C8-8105-25A286FA6E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D15607-03F3-49BD-8A98-17B1081D190E}" type="datetimeFigureOut">
              <a:rPr lang="en-US" smtClean="0"/>
              <a:pPr/>
              <a:t>7/27/2010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65C28A-3237-40C8-8105-25A286FA6E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2D15607-03F3-49BD-8A98-17B1081D190E}" type="datetimeFigureOut">
              <a:rPr lang="en-US" smtClean="0"/>
              <a:pPr/>
              <a:t>7/27/2010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F65C28A-3237-40C8-8105-25A286FA6EE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cs.indiana.edu/~sekanaya/MapReduce.ppt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iki.apache.org/hadoop/PoweredB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developer.yahoo.com/hadoop/tutorial/index.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hadoop.apache.org/common/docs/current/hdfs_shell.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developer.yahoo.com/hadoop/tutorial/index.html" TargetMode="External"/><Relationship Id="rId2" Type="http://schemas.openxmlformats.org/officeDocument/2006/relationships/hyperlink" Target="http://salsahpc.indiana.edu/tutorial/" TargetMode="External"/><Relationship Id="rId1" Type="http://schemas.openxmlformats.org/officeDocument/2006/relationships/slideLayout" Target="../slideLayouts/slideLayout2.xml"/><Relationship Id="rId6" Type="http://schemas.openxmlformats.org/officeDocument/2006/relationships/hyperlink" Target="http://code.google.com/edu/submissions/mapreduce-minilecture/listing.html" TargetMode="External"/><Relationship Id="rId5" Type="http://schemas.openxmlformats.org/officeDocument/2006/relationships/hyperlink" Target="http://hadoop.apache.org/common/docs/r0.20.0/mapred_tutorial.html" TargetMode="External"/><Relationship Id="rId4" Type="http://schemas.openxmlformats.org/officeDocument/2006/relationships/hyperlink" Target="http://wiki.apache.org/hadoop/PoweredBy"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295400"/>
            <a:ext cx="6172200" cy="1894362"/>
          </a:xfrm>
        </p:spPr>
        <p:txBody>
          <a:bodyPr/>
          <a:lstStyle/>
          <a:p>
            <a:r>
              <a:rPr lang="en-US" dirty="0" smtClean="0"/>
              <a:t>Hadoop </a:t>
            </a:r>
            <a:r>
              <a:rPr lang="en-US" dirty="0" err="1" smtClean="0"/>
              <a:t>MapReduce</a:t>
            </a:r>
            <a:endParaRPr lang="en-US" dirty="0"/>
          </a:p>
        </p:txBody>
      </p:sp>
      <p:sp>
        <p:nvSpPr>
          <p:cNvPr id="3" name="Subtitle 2"/>
          <p:cNvSpPr>
            <a:spLocks noGrp="1"/>
          </p:cNvSpPr>
          <p:nvPr>
            <p:ph type="subTitle" idx="1"/>
          </p:nvPr>
        </p:nvSpPr>
        <p:spPr/>
        <p:txBody>
          <a:bodyPr>
            <a:normAutofit fontScale="92500" lnSpcReduction="20000"/>
          </a:bodyPr>
          <a:lstStyle/>
          <a:p>
            <a:pPr algn="r"/>
            <a:r>
              <a:rPr lang="en-US" dirty="0" smtClean="0"/>
              <a:t>Stephen</a:t>
            </a:r>
          </a:p>
          <a:p>
            <a:pPr algn="r"/>
            <a:r>
              <a:rPr lang="en-US" dirty="0" err="1" smtClean="0"/>
              <a:t>Tak</a:t>
            </a:r>
            <a:r>
              <a:rPr lang="en-US" dirty="0" smtClean="0"/>
              <a:t>-Lon Wu</a:t>
            </a:r>
          </a:p>
          <a:p>
            <a:pPr algn="r"/>
            <a:r>
              <a:rPr lang="en-US" dirty="0" smtClean="0"/>
              <a:t>Indiana University</a:t>
            </a:r>
            <a:endParaRPr lang="en-US" dirty="0"/>
          </a:p>
        </p:txBody>
      </p:sp>
      <p:sp>
        <p:nvSpPr>
          <p:cNvPr id="4" name="Rectangle 3"/>
          <p:cNvSpPr/>
          <p:nvPr/>
        </p:nvSpPr>
        <p:spPr>
          <a:xfrm>
            <a:off x="0" y="6172200"/>
            <a:ext cx="8382000" cy="738664"/>
          </a:xfrm>
          <a:prstGeom prst="rect">
            <a:avLst/>
          </a:prstGeom>
        </p:spPr>
        <p:txBody>
          <a:bodyPr wrap="square">
            <a:spAutoFit/>
          </a:bodyPr>
          <a:lstStyle/>
          <a:p>
            <a:r>
              <a:rPr lang="en-US" sz="1400" dirty="0" smtClean="0"/>
              <a:t>Some material adapted from slides by Christophe </a:t>
            </a:r>
            <a:r>
              <a:rPr lang="en-US" sz="1400" dirty="0" err="1" smtClean="0"/>
              <a:t>Bisciglia</a:t>
            </a:r>
            <a:r>
              <a:rPr lang="en-US" sz="1400" dirty="0" smtClean="0"/>
              <a:t>, Aaron Kimball, &amp; Sierra </a:t>
            </a:r>
            <a:r>
              <a:rPr lang="en-US" sz="1400" dirty="0" err="1" smtClean="0"/>
              <a:t>Michels-Slettvet</a:t>
            </a:r>
            <a:r>
              <a:rPr lang="en-US" sz="1400" dirty="0" smtClean="0"/>
              <a:t>, Google Distributed Computing Seminar, 2007 (licensed under Creation Commons Attribution 3.0 License)</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MapReduce</a:t>
            </a:r>
            <a:r>
              <a:rPr lang="en-US" dirty="0" smtClean="0"/>
              <a:t> Overview</a:t>
            </a:r>
          </a:p>
          <a:p>
            <a:r>
              <a:rPr lang="en-US" dirty="0" err="1" smtClean="0"/>
              <a:t>Hadoop-WordCount</a:t>
            </a:r>
            <a:r>
              <a:rPr lang="en-US" dirty="0" smtClean="0"/>
              <a:t> Demo </a:t>
            </a:r>
          </a:p>
          <a:p>
            <a:r>
              <a:rPr lang="en-US" dirty="0" err="1" smtClean="0"/>
              <a:t>Hadoop</a:t>
            </a:r>
            <a:r>
              <a:rPr lang="en-US" dirty="0" smtClean="0"/>
              <a:t>-Blast Demo</a:t>
            </a:r>
          </a:p>
          <a:p>
            <a:r>
              <a:rPr lang="en-US" dirty="0" smtClean="0"/>
              <a:t>Q&amp;A</a:t>
            </a:r>
          </a:p>
          <a:p>
            <a:endParaRPr lang="en-US" dirty="0"/>
          </a:p>
        </p:txBody>
      </p:sp>
      <p:sp>
        <p:nvSpPr>
          <p:cNvPr id="2" name="Title 1"/>
          <p:cNvSpPr>
            <a:spLocks noGrp="1"/>
          </p:cNvSpPr>
          <p:nvPr>
            <p:ph type="title"/>
          </p:nvPr>
        </p:nvSpPr>
        <p:spPr/>
        <p:txBody>
          <a:bodyPr/>
          <a:lstStyle/>
          <a:p>
            <a:r>
              <a:rPr lang="en-US" altLang="zh-TW" dirty="0" smtClean="0"/>
              <a:t>Outline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hlinkClick r:id="rId3"/>
              </a:rPr>
              <a:t>Mapreduce</a:t>
            </a:r>
            <a:r>
              <a:rPr lang="en-US" dirty="0" smtClean="0">
                <a:hlinkClick r:id="rId3"/>
              </a:rPr>
              <a:t> – The Story of Tom</a:t>
            </a:r>
            <a:endParaRPr lang="en-US" dirty="0" smtClean="0"/>
          </a:p>
          <a:p>
            <a:pPr marL="603504" lvl="2" indent="-256032">
              <a:spcBef>
                <a:spcPts val="400"/>
              </a:spcBef>
              <a:buSzPct val="68000"/>
              <a:buFont typeface="Wingdings 3"/>
              <a:buChar char=""/>
            </a:pPr>
            <a:r>
              <a:rPr lang="en-US" sz="2500" dirty="0" smtClean="0"/>
              <a:t>By </a:t>
            </a:r>
            <a:r>
              <a:rPr lang="en-US" sz="2500" dirty="0" err="1" smtClean="0"/>
              <a:t>Saliya</a:t>
            </a:r>
            <a:r>
              <a:rPr lang="en-US" sz="2500" dirty="0" smtClean="0"/>
              <a:t> </a:t>
            </a:r>
            <a:r>
              <a:rPr lang="en-US" sz="2500" dirty="0" err="1" smtClean="0"/>
              <a:t>Ekanayake</a:t>
            </a:r>
            <a:endParaRPr lang="en-US" sz="2500" dirty="0" smtClean="0">
              <a:hlinkClick r:id="rId3"/>
            </a:endParaRPr>
          </a:p>
        </p:txBody>
      </p:sp>
      <p:sp>
        <p:nvSpPr>
          <p:cNvPr id="2" name="Title 1"/>
          <p:cNvSpPr>
            <a:spLocks noGrp="1"/>
          </p:cNvSpPr>
          <p:nvPr>
            <p:ph type="title"/>
          </p:nvPr>
        </p:nvSpPr>
        <p:spPr/>
        <p:txBody>
          <a:bodyPr/>
          <a:lstStyle/>
          <a:p>
            <a:r>
              <a:rPr lang="en-US" dirty="0" err="1" smtClean="0"/>
              <a:t>MapReduce</a:t>
            </a:r>
            <a:r>
              <a:rPr lang="en-US" dirty="0" smtClean="0"/>
              <a:t> in Simple Terms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cene3d>
            <a:camera prst="orthographicFront"/>
            <a:lightRig rig="harsh" dir="t"/>
          </a:scene3d>
        </p:spPr>
        <p:txBody>
          <a:bodyPr>
            <a:normAutofit/>
          </a:bodyPr>
          <a:lstStyle/>
          <a:p>
            <a:pPr lvl="0">
              <a:defRPr/>
            </a:pPr>
            <a:r>
              <a:rPr lang="en-US" sz="2000" dirty="0" smtClean="0"/>
              <a:t>Map</a:t>
            </a:r>
          </a:p>
          <a:p>
            <a:pPr lvl="1">
              <a:defRPr/>
            </a:pPr>
            <a:r>
              <a:rPr lang="en-US" sz="1800" dirty="0" smtClean="0"/>
              <a:t>Apply the same function </a:t>
            </a:r>
            <a:r>
              <a:rPr lang="en-US" sz="1800" i="1" dirty="0" smtClean="0"/>
              <a:t>f</a:t>
            </a:r>
            <a:r>
              <a:rPr lang="en-US" sz="1800" dirty="0" smtClean="0"/>
              <a:t>  to all the elements of a list</a:t>
            </a:r>
          </a:p>
          <a:p>
            <a:pPr lvl="0">
              <a:defRPr/>
            </a:pPr>
            <a:r>
              <a:rPr lang="en-US" sz="2000" dirty="0" smtClean="0"/>
              <a:t>Fold</a:t>
            </a:r>
          </a:p>
          <a:p>
            <a:pPr lvl="1">
              <a:defRPr/>
            </a:pPr>
            <a:r>
              <a:rPr lang="en-GB" sz="1800" dirty="0" smtClean="0"/>
              <a:t>Moves across a list, applying </a:t>
            </a:r>
            <a:r>
              <a:rPr lang="en-US" sz="1800" dirty="0" smtClean="0"/>
              <a:t>function </a:t>
            </a:r>
            <a:r>
              <a:rPr lang="en-GB" sz="1800" i="1" dirty="0" smtClean="0"/>
              <a:t>g</a:t>
            </a:r>
            <a:r>
              <a:rPr lang="en-GB" sz="1800" dirty="0" smtClean="0"/>
              <a:t>  to each element plus an </a:t>
            </a:r>
            <a:r>
              <a:rPr lang="en-GB" sz="1800" i="1" dirty="0" smtClean="0"/>
              <a:t>accumulator</a:t>
            </a:r>
            <a:r>
              <a:rPr lang="en-GB" sz="1800" dirty="0" smtClean="0"/>
              <a:t>.</a:t>
            </a:r>
          </a:p>
          <a:p>
            <a:pPr lvl="1">
              <a:defRPr/>
            </a:pPr>
            <a:endParaRPr lang="en-GB" sz="1800" dirty="0" smtClean="0"/>
          </a:p>
          <a:p>
            <a:pPr lvl="1">
              <a:defRPr/>
            </a:pPr>
            <a:endParaRPr lang="en-US" sz="1800" dirty="0" smtClean="0"/>
          </a:p>
          <a:p>
            <a:pPr lvl="1">
              <a:defRPr/>
            </a:pPr>
            <a:endParaRPr lang="en-US" sz="1800" dirty="0" smtClean="0"/>
          </a:p>
          <a:p>
            <a:endParaRPr lang="en-US" sz="2000" dirty="0" smtClean="0"/>
          </a:p>
          <a:p>
            <a:endParaRPr lang="en-US" sz="2000" dirty="0" smtClean="0"/>
          </a:p>
          <a:p>
            <a:endParaRPr lang="en-US" sz="2000" dirty="0" smtClean="0"/>
          </a:p>
          <a:p>
            <a:pPr marL="365760" lvl="1" indent="-256032">
              <a:spcBef>
                <a:spcPts val="400"/>
              </a:spcBef>
              <a:buSzPct val="68000"/>
              <a:buFont typeface="Wingdings 3"/>
              <a:buChar char=""/>
            </a:pPr>
            <a:endParaRPr lang="en-US" sz="2000" dirty="0" smtClean="0"/>
          </a:p>
        </p:txBody>
      </p:sp>
      <p:sp>
        <p:nvSpPr>
          <p:cNvPr id="2" name="Title 1"/>
          <p:cNvSpPr>
            <a:spLocks noGrp="1"/>
          </p:cNvSpPr>
          <p:nvPr>
            <p:ph type="title"/>
          </p:nvPr>
        </p:nvSpPr>
        <p:spPr/>
        <p:txBody>
          <a:bodyPr>
            <a:normAutofit/>
          </a:bodyPr>
          <a:lstStyle/>
          <a:p>
            <a:r>
              <a:rPr lang="en-US" sz="2900" dirty="0" err="1" smtClean="0"/>
              <a:t>Mapeduce</a:t>
            </a:r>
            <a:r>
              <a:rPr lang="en-US" sz="2900" dirty="0" smtClean="0"/>
              <a:t> in Functional Programming</a:t>
            </a:r>
            <a:endParaRPr lang="en-US" sz="2900" dirty="0"/>
          </a:p>
        </p:txBody>
      </p:sp>
      <p:grpSp>
        <p:nvGrpSpPr>
          <p:cNvPr id="244" name="Group 243"/>
          <p:cNvGrpSpPr/>
          <p:nvPr/>
        </p:nvGrpSpPr>
        <p:grpSpPr>
          <a:xfrm>
            <a:off x="1702279" y="2991113"/>
            <a:ext cx="5419449" cy="2961114"/>
            <a:chOff x="1702279" y="2991113"/>
            <a:chExt cx="5419449" cy="2961114"/>
          </a:xfrm>
        </p:grpSpPr>
        <p:sp>
          <p:nvSpPr>
            <p:cNvPr id="110" name="TextBox 109"/>
            <p:cNvSpPr txBox="1"/>
            <p:nvPr/>
          </p:nvSpPr>
          <p:spPr>
            <a:xfrm>
              <a:off x="6477000" y="5638800"/>
              <a:ext cx="644728" cy="276999"/>
            </a:xfrm>
            <a:prstGeom prst="rect">
              <a:avLst/>
            </a:prstGeom>
            <a:noFill/>
          </p:spPr>
          <p:txBody>
            <a:bodyPr wrap="none" rtlCol="0">
              <a:spAutoFit/>
            </a:bodyPr>
            <a:lstStyle/>
            <a:p>
              <a:r>
                <a:rPr lang="en-US" sz="1200" dirty="0" smtClean="0"/>
                <a:t>Result</a:t>
              </a:r>
              <a:endParaRPr lang="en-US" sz="1200" dirty="0"/>
            </a:p>
          </p:txBody>
        </p:sp>
        <p:sp>
          <p:nvSpPr>
            <p:cNvPr id="103" name="Rectangle 102"/>
            <p:cNvSpPr/>
            <p:nvPr/>
          </p:nvSpPr>
          <p:spPr>
            <a:xfrm>
              <a:off x="2296065" y="5614359"/>
              <a:ext cx="337868" cy="337868"/>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p:cNvGrpSpPr/>
            <p:nvPr/>
          </p:nvGrpSpPr>
          <p:grpSpPr>
            <a:xfrm>
              <a:off x="2997680" y="3004293"/>
              <a:ext cx="368594" cy="2943860"/>
              <a:chOff x="3212806" y="2987040"/>
              <a:chExt cx="368594" cy="2943860"/>
            </a:xfrm>
          </p:grpSpPr>
          <p:sp>
            <p:nvSpPr>
              <p:cNvPr id="7" name="Oval 6"/>
              <p:cNvSpPr/>
              <p:nvPr/>
            </p:nvSpPr>
            <p:spPr>
              <a:xfrm>
                <a:off x="3230880" y="2987040"/>
                <a:ext cx="350520" cy="289560"/>
              </a:xfrm>
              <a:prstGeom prst="ellipse">
                <a:avLst/>
              </a:prstGeom>
              <a:solidFill>
                <a:srgbClr val="006600"/>
              </a:solidFill>
              <a:ln>
                <a:noFill/>
              </a:ln>
              <a:effectLst>
                <a:outerShdw blurRad="50800" dist="38100" dir="2700000" algn="tl" rotWithShape="0">
                  <a:prstClr val="black">
                    <a:alpha val="40000"/>
                  </a:prstClr>
                </a:outerShdw>
              </a:effectLst>
              <a:scene3d>
                <a:camera prst="obliqueBottomRigh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p:cNvCxnSpPr>
                <a:stCxn id="7" idx="4"/>
              </p:cNvCxnSpPr>
              <p:nvPr/>
            </p:nvCxnSpPr>
            <p:spPr>
              <a:xfrm rot="5400000">
                <a:off x="3227070" y="3453130"/>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Isosceles Triangle 12"/>
              <p:cNvSpPr/>
              <p:nvPr/>
            </p:nvSpPr>
            <p:spPr>
              <a:xfrm>
                <a:off x="3252399" y="4267198"/>
                <a:ext cx="304800" cy="304800"/>
              </a:xfrm>
              <a:prstGeom prst="triangle">
                <a:avLst/>
              </a:prstGeom>
              <a:solidFill>
                <a:schemeClr val="accent3"/>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a:endCxn id="13" idx="0"/>
              </p:cNvCxnSpPr>
              <p:nvPr/>
            </p:nvCxnSpPr>
            <p:spPr>
              <a:xfrm rot="16200000" flipH="1">
                <a:off x="3213701" y="4076099"/>
                <a:ext cx="380997" cy="119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3227070" y="4748528"/>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232390" y="5593032"/>
                <a:ext cx="337868" cy="337868"/>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Arrow Connector 38"/>
              <p:cNvCxnSpPr>
                <a:endCxn id="20" idx="0"/>
              </p:cNvCxnSpPr>
              <p:nvPr/>
            </p:nvCxnSpPr>
            <p:spPr>
              <a:xfrm rot="5400000">
                <a:off x="3196746" y="5386178"/>
                <a:ext cx="411432" cy="2276"/>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235574" y="3625702"/>
                <a:ext cx="269626" cy="369332"/>
              </a:xfrm>
              <a:prstGeom prst="rect">
                <a:avLst/>
              </a:prstGeom>
              <a:noFill/>
            </p:spPr>
            <p:txBody>
              <a:bodyPr wrap="none" rtlCol="0">
                <a:spAutoFit/>
              </a:bodyPr>
              <a:lstStyle/>
              <a:p>
                <a:r>
                  <a:rPr lang="en-US" b="1" i="1" dirty="0" smtClean="0"/>
                  <a:t>f</a:t>
                </a:r>
                <a:endParaRPr lang="en-US" b="1" i="1" dirty="0"/>
              </a:p>
            </p:txBody>
          </p:sp>
          <p:sp>
            <p:nvSpPr>
              <p:cNvPr id="47" name="TextBox 46"/>
              <p:cNvSpPr txBox="1"/>
              <p:nvPr/>
            </p:nvSpPr>
            <p:spPr>
              <a:xfrm>
                <a:off x="3212806" y="4885661"/>
                <a:ext cx="328936" cy="369332"/>
              </a:xfrm>
              <a:prstGeom prst="rect">
                <a:avLst/>
              </a:prstGeom>
              <a:noFill/>
            </p:spPr>
            <p:txBody>
              <a:bodyPr wrap="none" rtlCol="0">
                <a:spAutoFit/>
              </a:bodyPr>
              <a:lstStyle/>
              <a:p>
                <a:r>
                  <a:rPr lang="en-US" b="1" i="1" dirty="0" smtClean="0"/>
                  <a:t>g</a:t>
                </a:r>
                <a:endParaRPr lang="en-US" b="1" i="1" dirty="0"/>
              </a:p>
            </p:txBody>
          </p:sp>
        </p:grpSp>
        <p:grpSp>
          <p:nvGrpSpPr>
            <p:cNvPr id="63" name="Group 62"/>
            <p:cNvGrpSpPr/>
            <p:nvPr/>
          </p:nvGrpSpPr>
          <p:grpSpPr>
            <a:xfrm>
              <a:off x="3780712" y="3006306"/>
              <a:ext cx="368594" cy="2943860"/>
              <a:chOff x="3212806" y="2987040"/>
              <a:chExt cx="368594" cy="2943860"/>
            </a:xfrm>
          </p:grpSpPr>
          <p:sp>
            <p:nvSpPr>
              <p:cNvPr id="64" name="Oval 63"/>
              <p:cNvSpPr/>
              <p:nvPr/>
            </p:nvSpPr>
            <p:spPr>
              <a:xfrm>
                <a:off x="3230880" y="2987040"/>
                <a:ext cx="350520" cy="289560"/>
              </a:xfrm>
              <a:prstGeom prst="ellipse">
                <a:avLst/>
              </a:prstGeom>
              <a:solidFill>
                <a:srgbClr val="006600"/>
              </a:solidFill>
              <a:ln>
                <a:noFill/>
              </a:ln>
              <a:effectLst>
                <a:outerShdw blurRad="50800" dist="38100" dir="2700000" algn="tl" rotWithShape="0">
                  <a:prstClr val="black">
                    <a:alpha val="40000"/>
                  </a:prstClr>
                </a:outerShdw>
              </a:effectLst>
              <a:scene3d>
                <a:camera prst="obliqueBottomRigh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p:cNvCxnSpPr>
                <a:stCxn id="64" idx="4"/>
              </p:cNvCxnSpPr>
              <p:nvPr/>
            </p:nvCxnSpPr>
            <p:spPr>
              <a:xfrm rot="5400000">
                <a:off x="3227070" y="3453130"/>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Isosceles Triangle 65"/>
              <p:cNvSpPr/>
              <p:nvPr/>
            </p:nvSpPr>
            <p:spPr>
              <a:xfrm>
                <a:off x="3252399" y="4267198"/>
                <a:ext cx="304800" cy="304800"/>
              </a:xfrm>
              <a:prstGeom prst="triangle">
                <a:avLst/>
              </a:prstGeom>
              <a:solidFill>
                <a:schemeClr val="accent3"/>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Arrow Connector 66"/>
              <p:cNvCxnSpPr>
                <a:endCxn id="66" idx="0"/>
              </p:cNvCxnSpPr>
              <p:nvPr/>
            </p:nvCxnSpPr>
            <p:spPr>
              <a:xfrm rot="16200000" flipH="1">
                <a:off x="3213701" y="4076099"/>
                <a:ext cx="380997" cy="119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5400000">
                <a:off x="3227070" y="4748528"/>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3232390" y="5593032"/>
                <a:ext cx="337868" cy="337868"/>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Arrow Connector 69"/>
              <p:cNvCxnSpPr>
                <a:endCxn id="69" idx="0"/>
              </p:cNvCxnSpPr>
              <p:nvPr/>
            </p:nvCxnSpPr>
            <p:spPr>
              <a:xfrm rot="5400000">
                <a:off x="3196746" y="5386178"/>
                <a:ext cx="411432" cy="2276"/>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3235574" y="3625702"/>
                <a:ext cx="269626" cy="369332"/>
              </a:xfrm>
              <a:prstGeom prst="rect">
                <a:avLst/>
              </a:prstGeom>
              <a:noFill/>
            </p:spPr>
            <p:txBody>
              <a:bodyPr wrap="none" rtlCol="0">
                <a:spAutoFit/>
              </a:bodyPr>
              <a:lstStyle/>
              <a:p>
                <a:r>
                  <a:rPr lang="en-US" b="1" i="1" dirty="0" smtClean="0"/>
                  <a:t>f</a:t>
                </a:r>
                <a:endParaRPr lang="en-US" b="1" i="1" dirty="0"/>
              </a:p>
            </p:txBody>
          </p:sp>
          <p:sp>
            <p:nvSpPr>
              <p:cNvPr id="72" name="TextBox 71"/>
              <p:cNvSpPr txBox="1"/>
              <p:nvPr/>
            </p:nvSpPr>
            <p:spPr>
              <a:xfrm>
                <a:off x="3212806" y="4885661"/>
                <a:ext cx="328936" cy="369332"/>
              </a:xfrm>
              <a:prstGeom prst="rect">
                <a:avLst/>
              </a:prstGeom>
              <a:noFill/>
            </p:spPr>
            <p:txBody>
              <a:bodyPr wrap="none" rtlCol="0">
                <a:spAutoFit/>
              </a:bodyPr>
              <a:lstStyle/>
              <a:p>
                <a:r>
                  <a:rPr lang="en-US" b="1" i="1" dirty="0" smtClean="0"/>
                  <a:t>g</a:t>
                </a:r>
                <a:endParaRPr lang="en-US" b="1" i="1" dirty="0"/>
              </a:p>
            </p:txBody>
          </p:sp>
        </p:grpSp>
        <p:grpSp>
          <p:nvGrpSpPr>
            <p:cNvPr id="73" name="Group 72"/>
            <p:cNvGrpSpPr/>
            <p:nvPr/>
          </p:nvGrpSpPr>
          <p:grpSpPr>
            <a:xfrm>
              <a:off x="4542710" y="3003431"/>
              <a:ext cx="368594" cy="2943860"/>
              <a:chOff x="3212806" y="2987040"/>
              <a:chExt cx="368594" cy="2943860"/>
            </a:xfrm>
          </p:grpSpPr>
          <p:sp>
            <p:nvSpPr>
              <p:cNvPr id="74" name="Oval 73"/>
              <p:cNvSpPr/>
              <p:nvPr/>
            </p:nvSpPr>
            <p:spPr>
              <a:xfrm>
                <a:off x="3230880" y="2987040"/>
                <a:ext cx="350520" cy="289560"/>
              </a:xfrm>
              <a:prstGeom prst="ellipse">
                <a:avLst/>
              </a:prstGeom>
              <a:solidFill>
                <a:srgbClr val="006600"/>
              </a:solidFill>
              <a:ln>
                <a:noFill/>
              </a:ln>
              <a:effectLst>
                <a:outerShdw blurRad="50800" dist="38100" dir="2700000" algn="tl" rotWithShape="0">
                  <a:prstClr val="black">
                    <a:alpha val="40000"/>
                  </a:prstClr>
                </a:outerShdw>
              </a:effectLst>
              <a:scene3d>
                <a:camera prst="obliqueBottomRigh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a:stCxn id="74" idx="4"/>
              </p:cNvCxnSpPr>
              <p:nvPr/>
            </p:nvCxnSpPr>
            <p:spPr>
              <a:xfrm rot="5400000">
                <a:off x="3227070" y="3453130"/>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6" name="Isosceles Triangle 75"/>
              <p:cNvSpPr/>
              <p:nvPr/>
            </p:nvSpPr>
            <p:spPr>
              <a:xfrm>
                <a:off x="3252399" y="4267198"/>
                <a:ext cx="304800" cy="304800"/>
              </a:xfrm>
              <a:prstGeom prst="triangle">
                <a:avLst/>
              </a:prstGeom>
              <a:solidFill>
                <a:schemeClr val="accent3"/>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p:cNvCxnSpPr>
                <a:endCxn id="76" idx="0"/>
              </p:cNvCxnSpPr>
              <p:nvPr/>
            </p:nvCxnSpPr>
            <p:spPr>
              <a:xfrm rot="16200000" flipH="1">
                <a:off x="3213701" y="4076099"/>
                <a:ext cx="380997" cy="119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5400000">
                <a:off x="3227070" y="4748528"/>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3232390" y="5593032"/>
                <a:ext cx="337868" cy="337868"/>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Arrow Connector 79"/>
              <p:cNvCxnSpPr>
                <a:endCxn id="79" idx="0"/>
              </p:cNvCxnSpPr>
              <p:nvPr/>
            </p:nvCxnSpPr>
            <p:spPr>
              <a:xfrm rot="5400000">
                <a:off x="3196746" y="5386178"/>
                <a:ext cx="411432" cy="2276"/>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3235574" y="3625702"/>
                <a:ext cx="269626" cy="369332"/>
              </a:xfrm>
              <a:prstGeom prst="rect">
                <a:avLst/>
              </a:prstGeom>
              <a:noFill/>
            </p:spPr>
            <p:txBody>
              <a:bodyPr wrap="none" rtlCol="0">
                <a:spAutoFit/>
              </a:bodyPr>
              <a:lstStyle/>
              <a:p>
                <a:r>
                  <a:rPr lang="en-US" b="1" i="1" dirty="0" smtClean="0"/>
                  <a:t>f</a:t>
                </a:r>
                <a:endParaRPr lang="en-US" b="1" i="1" dirty="0"/>
              </a:p>
            </p:txBody>
          </p:sp>
          <p:sp>
            <p:nvSpPr>
              <p:cNvPr id="82" name="TextBox 81"/>
              <p:cNvSpPr txBox="1"/>
              <p:nvPr/>
            </p:nvSpPr>
            <p:spPr>
              <a:xfrm>
                <a:off x="3212806" y="4885661"/>
                <a:ext cx="328936" cy="369332"/>
              </a:xfrm>
              <a:prstGeom prst="rect">
                <a:avLst/>
              </a:prstGeom>
              <a:noFill/>
            </p:spPr>
            <p:txBody>
              <a:bodyPr wrap="none" rtlCol="0">
                <a:spAutoFit/>
              </a:bodyPr>
              <a:lstStyle/>
              <a:p>
                <a:r>
                  <a:rPr lang="en-US" b="1" i="1" dirty="0" smtClean="0"/>
                  <a:t>g</a:t>
                </a:r>
                <a:endParaRPr lang="en-US" b="1" i="1" dirty="0"/>
              </a:p>
            </p:txBody>
          </p:sp>
        </p:grpSp>
        <p:grpSp>
          <p:nvGrpSpPr>
            <p:cNvPr id="83" name="Group 82"/>
            <p:cNvGrpSpPr/>
            <p:nvPr/>
          </p:nvGrpSpPr>
          <p:grpSpPr>
            <a:xfrm>
              <a:off x="5292307" y="2999742"/>
              <a:ext cx="368594" cy="2943860"/>
              <a:chOff x="3212806" y="2987040"/>
              <a:chExt cx="368594" cy="2943860"/>
            </a:xfrm>
          </p:grpSpPr>
          <p:sp>
            <p:nvSpPr>
              <p:cNvPr id="84" name="Oval 83"/>
              <p:cNvSpPr/>
              <p:nvPr/>
            </p:nvSpPr>
            <p:spPr>
              <a:xfrm>
                <a:off x="3230880" y="2987040"/>
                <a:ext cx="350520" cy="289560"/>
              </a:xfrm>
              <a:prstGeom prst="ellipse">
                <a:avLst/>
              </a:prstGeom>
              <a:solidFill>
                <a:srgbClr val="006600"/>
              </a:solidFill>
              <a:ln>
                <a:noFill/>
              </a:ln>
              <a:effectLst>
                <a:outerShdw blurRad="50800" dist="38100" dir="2700000" algn="tl" rotWithShape="0">
                  <a:prstClr val="black">
                    <a:alpha val="40000"/>
                  </a:prstClr>
                </a:outerShdw>
              </a:effectLst>
              <a:scene3d>
                <a:camera prst="obliqueBottomRigh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Arrow Connector 84"/>
              <p:cNvCxnSpPr>
                <a:stCxn id="84" idx="4"/>
              </p:cNvCxnSpPr>
              <p:nvPr/>
            </p:nvCxnSpPr>
            <p:spPr>
              <a:xfrm rot="5400000">
                <a:off x="3227070" y="3453130"/>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6" name="Isosceles Triangle 85"/>
              <p:cNvSpPr/>
              <p:nvPr/>
            </p:nvSpPr>
            <p:spPr>
              <a:xfrm>
                <a:off x="3252399" y="4267198"/>
                <a:ext cx="304800" cy="304800"/>
              </a:xfrm>
              <a:prstGeom prst="triangle">
                <a:avLst/>
              </a:prstGeom>
              <a:solidFill>
                <a:schemeClr val="accent3"/>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Straight Arrow Connector 86"/>
              <p:cNvCxnSpPr>
                <a:endCxn id="86" idx="0"/>
              </p:cNvCxnSpPr>
              <p:nvPr/>
            </p:nvCxnSpPr>
            <p:spPr>
              <a:xfrm rot="16200000" flipH="1">
                <a:off x="3213701" y="4076099"/>
                <a:ext cx="380997" cy="119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rot="5400000">
                <a:off x="3227070" y="4748528"/>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3232390" y="5593032"/>
                <a:ext cx="337868" cy="337868"/>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 name="Straight Arrow Connector 89"/>
              <p:cNvCxnSpPr>
                <a:endCxn id="89" idx="0"/>
              </p:cNvCxnSpPr>
              <p:nvPr/>
            </p:nvCxnSpPr>
            <p:spPr>
              <a:xfrm rot="5400000">
                <a:off x="3196746" y="5386178"/>
                <a:ext cx="411432" cy="2276"/>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3235574" y="3625702"/>
                <a:ext cx="269626" cy="369332"/>
              </a:xfrm>
              <a:prstGeom prst="rect">
                <a:avLst/>
              </a:prstGeom>
              <a:noFill/>
            </p:spPr>
            <p:txBody>
              <a:bodyPr wrap="none" rtlCol="0">
                <a:spAutoFit/>
              </a:bodyPr>
              <a:lstStyle/>
              <a:p>
                <a:r>
                  <a:rPr lang="en-US" b="1" i="1" dirty="0" smtClean="0"/>
                  <a:t>f</a:t>
                </a:r>
                <a:endParaRPr lang="en-US" b="1" i="1" dirty="0"/>
              </a:p>
            </p:txBody>
          </p:sp>
          <p:sp>
            <p:nvSpPr>
              <p:cNvPr id="92" name="TextBox 91"/>
              <p:cNvSpPr txBox="1"/>
              <p:nvPr/>
            </p:nvSpPr>
            <p:spPr>
              <a:xfrm>
                <a:off x="3212806" y="4885661"/>
                <a:ext cx="328936" cy="369332"/>
              </a:xfrm>
              <a:prstGeom prst="rect">
                <a:avLst/>
              </a:prstGeom>
              <a:noFill/>
            </p:spPr>
            <p:txBody>
              <a:bodyPr wrap="none" rtlCol="0">
                <a:spAutoFit/>
              </a:bodyPr>
              <a:lstStyle/>
              <a:p>
                <a:r>
                  <a:rPr lang="en-US" b="1" i="1" dirty="0" smtClean="0"/>
                  <a:t>g</a:t>
                </a:r>
                <a:endParaRPr lang="en-US" b="1" i="1" dirty="0"/>
              </a:p>
            </p:txBody>
          </p:sp>
        </p:grpSp>
        <p:grpSp>
          <p:nvGrpSpPr>
            <p:cNvPr id="123" name="Group 122"/>
            <p:cNvGrpSpPr/>
            <p:nvPr/>
          </p:nvGrpSpPr>
          <p:grpSpPr>
            <a:xfrm>
              <a:off x="6065274" y="2991113"/>
              <a:ext cx="368594" cy="2943860"/>
              <a:chOff x="6032207" y="2991113"/>
              <a:chExt cx="368594" cy="2943860"/>
            </a:xfrm>
          </p:grpSpPr>
          <p:cxnSp>
            <p:nvCxnSpPr>
              <p:cNvPr id="100" name="Straight Arrow Connector 99"/>
              <p:cNvCxnSpPr>
                <a:endCxn id="99" idx="0"/>
              </p:cNvCxnSpPr>
              <p:nvPr/>
            </p:nvCxnSpPr>
            <p:spPr>
              <a:xfrm rot="5400000">
                <a:off x="6016147" y="5390251"/>
                <a:ext cx="411432" cy="2276"/>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4" name="Oval 93"/>
              <p:cNvSpPr/>
              <p:nvPr/>
            </p:nvSpPr>
            <p:spPr>
              <a:xfrm>
                <a:off x="6050281" y="2991113"/>
                <a:ext cx="350520" cy="289560"/>
              </a:xfrm>
              <a:prstGeom prst="ellipse">
                <a:avLst/>
              </a:prstGeom>
              <a:solidFill>
                <a:srgbClr val="006600"/>
              </a:solidFill>
              <a:ln>
                <a:noFill/>
              </a:ln>
              <a:effectLst>
                <a:outerShdw blurRad="50800" dist="38100" dir="2700000" algn="tl" rotWithShape="0">
                  <a:prstClr val="black">
                    <a:alpha val="40000"/>
                  </a:prstClr>
                </a:outerShdw>
              </a:effectLst>
              <a:scene3d>
                <a:camera prst="obliqueBottomRigh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Arrow Connector 94"/>
              <p:cNvCxnSpPr>
                <a:stCxn id="94" idx="4"/>
              </p:cNvCxnSpPr>
              <p:nvPr/>
            </p:nvCxnSpPr>
            <p:spPr>
              <a:xfrm rot="5400000">
                <a:off x="6046471" y="3457203"/>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6" name="Isosceles Triangle 95"/>
              <p:cNvSpPr/>
              <p:nvPr/>
            </p:nvSpPr>
            <p:spPr>
              <a:xfrm>
                <a:off x="6071800" y="4271271"/>
                <a:ext cx="304800" cy="304800"/>
              </a:xfrm>
              <a:prstGeom prst="triangle">
                <a:avLst/>
              </a:prstGeom>
              <a:solidFill>
                <a:schemeClr val="accent3"/>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Arrow Connector 96"/>
              <p:cNvCxnSpPr>
                <a:endCxn id="96" idx="0"/>
              </p:cNvCxnSpPr>
              <p:nvPr/>
            </p:nvCxnSpPr>
            <p:spPr>
              <a:xfrm rot="16200000" flipH="1">
                <a:off x="6033102" y="4080172"/>
                <a:ext cx="380997" cy="119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rot="5400000">
                <a:off x="6046471" y="4752601"/>
                <a:ext cx="355600" cy="254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9" name="Rectangle 98"/>
              <p:cNvSpPr/>
              <p:nvPr/>
            </p:nvSpPr>
            <p:spPr>
              <a:xfrm>
                <a:off x="6051791" y="5597105"/>
                <a:ext cx="337868" cy="337868"/>
              </a:xfrm>
              <a:prstGeom prst="rect">
                <a:avLst/>
              </a:prstGeom>
              <a:solidFill>
                <a:srgbClr val="7030A0">
                  <a:alpha val="75000"/>
                </a:srgbClr>
              </a:solidFill>
              <a:ln>
                <a:noFill/>
              </a:ln>
              <a:effectLst>
                <a:outerShdw blurRad="50800" dist="38100" dir="2700000" algn="tl" rotWithShape="0">
                  <a:prstClr val="black">
                    <a:alpha val="40000"/>
                  </a:prstClr>
                </a:outerShdw>
              </a:effectLst>
              <a:scene3d>
                <a:camera prst="obliqueBottomRight"/>
                <a:lightRig rig="sof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p:cNvSpPr txBox="1"/>
              <p:nvPr/>
            </p:nvSpPr>
            <p:spPr>
              <a:xfrm>
                <a:off x="6054975" y="3629775"/>
                <a:ext cx="269626" cy="369332"/>
              </a:xfrm>
              <a:prstGeom prst="rect">
                <a:avLst/>
              </a:prstGeom>
              <a:noFill/>
            </p:spPr>
            <p:txBody>
              <a:bodyPr wrap="none" rtlCol="0">
                <a:spAutoFit/>
              </a:bodyPr>
              <a:lstStyle/>
              <a:p>
                <a:r>
                  <a:rPr lang="en-US" b="1" i="1" dirty="0" smtClean="0"/>
                  <a:t>f</a:t>
                </a:r>
                <a:endParaRPr lang="en-US" b="1" i="1" dirty="0"/>
              </a:p>
            </p:txBody>
          </p:sp>
          <p:sp>
            <p:nvSpPr>
              <p:cNvPr id="102" name="TextBox 101"/>
              <p:cNvSpPr txBox="1"/>
              <p:nvPr/>
            </p:nvSpPr>
            <p:spPr>
              <a:xfrm>
                <a:off x="6032207" y="4889734"/>
                <a:ext cx="328936" cy="369332"/>
              </a:xfrm>
              <a:prstGeom prst="rect">
                <a:avLst/>
              </a:prstGeom>
              <a:noFill/>
            </p:spPr>
            <p:txBody>
              <a:bodyPr wrap="none" rtlCol="0">
                <a:spAutoFit/>
              </a:bodyPr>
              <a:lstStyle/>
              <a:p>
                <a:r>
                  <a:rPr lang="en-US" b="1" i="1" dirty="0" smtClean="0"/>
                  <a:t>g</a:t>
                </a:r>
                <a:endParaRPr lang="en-US" b="1" i="1" dirty="0"/>
              </a:p>
            </p:txBody>
          </p:sp>
        </p:grpSp>
        <p:sp>
          <p:nvSpPr>
            <p:cNvPr id="109" name="TextBox 108"/>
            <p:cNvSpPr txBox="1"/>
            <p:nvPr/>
          </p:nvSpPr>
          <p:spPr>
            <a:xfrm>
              <a:off x="1702279" y="5377132"/>
              <a:ext cx="603050" cy="276999"/>
            </a:xfrm>
            <a:prstGeom prst="rect">
              <a:avLst/>
            </a:prstGeom>
            <a:noFill/>
          </p:spPr>
          <p:txBody>
            <a:bodyPr wrap="none" rtlCol="0">
              <a:spAutoFit/>
            </a:bodyPr>
            <a:lstStyle/>
            <a:p>
              <a:r>
                <a:rPr lang="en-US" sz="1200" dirty="0" smtClean="0"/>
                <a:t>initial</a:t>
              </a:r>
              <a:endParaRPr lang="en-US" sz="1200" dirty="0"/>
            </a:p>
          </p:txBody>
        </p:sp>
        <p:cxnSp>
          <p:nvCxnSpPr>
            <p:cNvPr id="111" name="Straight Arrow Connector 110"/>
            <p:cNvCxnSpPr/>
            <p:nvPr/>
          </p:nvCxnSpPr>
          <p:spPr>
            <a:xfrm rot="5400000" flipH="1" flipV="1">
              <a:off x="3336003" y="5093443"/>
              <a:ext cx="566461" cy="486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rot="5400000" flipH="1" flipV="1">
              <a:off x="4100878" y="5084816"/>
              <a:ext cx="566461" cy="486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rot="5400000" flipH="1" flipV="1">
              <a:off x="4871504" y="5084816"/>
              <a:ext cx="566461" cy="486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rot="5400000" flipH="1" flipV="1">
              <a:off x="5612472" y="5103513"/>
              <a:ext cx="566461" cy="486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rot="5400000" flipH="1" flipV="1">
              <a:off x="2582630" y="5099194"/>
              <a:ext cx="566461" cy="486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246" name="Straight Connector 245"/>
          <p:cNvCxnSpPr/>
          <p:nvPr/>
        </p:nvCxnSpPr>
        <p:spPr>
          <a:xfrm>
            <a:off x="1295400" y="4495800"/>
            <a:ext cx="1524000" cy="0"/>
          </a:xfrm>
          <a:prstGeom prst="line">
            <a:avLst/>
          </a:prstGeom>
          <a:ln w="25400">
            <a:solidFill>
              <a:schemeClr val="tx1">
                <a:alpha val="87000"/>
              </a:schemeClr>
            </a:solidFill>
            <a:prstDash val="dash"/>
          </a:ln>
        </p:spPr>
        <p:style>
          <a:lnRef idx="1">
            <a:schemeClr val="accent1"/>
          </a:lnRef>
          <a:fillRef idx="0">
            <a:schemeClr val="accent1"/>
          </a:fillRef>
          <a:effectRef idx="0">
            <a:schemeClr val="accent1"/>
          </a:effectRef>
          <a:fontRef idx="minor">
            <a:schemeClr val="tx1"/>
          </a:fontRef>
        </p:style>
      </p:cxnSp>
      <p:sp>
        <p:nvSpPr>
          <p:cNvPr id="253" name="TextBox 252"/>
          <p:cNvSpPr txBox="1"/>
          <p:nvPr/>
        </p:nvSpPr>
        <p:spPr>
          <a:xfrm>
            <a:off x="1752600" y="4038600"/>
            <a:ext cx="657552" cy="369332"/>
          </a:xfrm>
          <a:prstGeom prst="rect">
            <a:avLst/>
          </a:prstGeom>
          <a:noFill/>
        </p:spPr>
        <p:txBody>
          <a:bodyPr wrap="none" rtlCol="0">
            <a:spAutoFit/>
          </a:bodyPr>
          <a:lstStyle/>
          <a:p>
            <a:r>
              <a:rPr lang="en-US" dirty="0" smtClean="0"/>
              <a:t>Map</a:t>
            </a:r>
            <a:endParaRPr lang="en-US" dirty="0"/>
          </a:p>
        </p:txBody>
      </p:sp>
      <p:sp>
        <p:nvSpPr>
          <p:cNvPr id="254" name="TextBox 253"/>
          <p:cNvSpPr txBox="1"/>
          <p:nvPr/>
        </p:nvSpPr>
        <p:spPr>
          <a:xfrm>
            <a:off x="1752600" y="4648200"/>
            <a:ext cx="662361" cy="369332"/>
          </a:xfrm>
          <a:prstGeom prst="rect">
            <a:avLst/>
          </a:prstGeom>
          <a:noFill/>
        </p:spPr>
        <p:txBody>
          <a:bodyPr wrap="none" rtlCol="0">
            <a:spAutoFit/>
          </a:bodyPr>
          <a:lstStyle/>
          <a:p>
            <a:r>
              <a:rPr lang="en-US" dirty="0" smtClean="0"/>
              <a:t>Fold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457200" y="1981200"/>
            <a:ext cx="8229600" cy="3511218"/>
          </a:xfrm>
          <a:ln/>
        </p:spPr>
        <p:txBody>
          <a:bodyPr>
            <a:spAutoFit/>
          </a:bodyPr>
          <a:lstStyle/>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dirty="0" smtClean="0"/>
              <a:t>influenced by Functional Programming constructs</a:t>
            </a:r>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Users </a:t>
            </a:r>
            <a:r>
              <a:rPr lang="en-GB" dirty="0"/>
              <a:t>implement interface of two functions:</a:t>
            </a:r>
          </a:p>
          <a:p>
            <a:pPr>
              <a:lnSpc>
                <a:spcPct val="100000"/>
              </a:lnSpc>
              <a:spcBef>
                <a:spcPts val="500"/>
              </a:spcBef>
              <a:buFont typeface="Wingdings"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sz="2000" dirty="0"/>
          </a:p>
          <a:p>
            <a:pPr lvl="1">
              <a:lnSpc>
                <a:spcPct val="100000"/>
              </a:lnSpc>
              <a:spcBef>
                <a:spcPts val="5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000" b="1" dirty="0">
                <a:latin typeface="Courier New" pitchFamily="49" charset="0"/>
              </a:rPr>
              <a:t>map  (</a:t>
            </a:r>
            <a:r>
              <a:rPr lang="en-GB" sz="2000" b="1" dirty="0" err="1">
                <a:latin typeface="Courier New" pitchFamily="49" charset="0"/>
              </a:rPr>
              <a:t>in_key</a:t>
            </a:r>
            <a:r>
              <a:rPr lang="en-GB" sz="2000" b="1" dirty="0">
                <a:latin typeface="Courier New" pitchFamily="49" charset="0"/>
              </a:rPr>
              <a:t>, </a:t>
            </a:r>
            <a:r>
              <a:rPr lang="en-GB" sz="2000" b="1" dirty="0" err="1">
                <a:latin typeface="Courier New" pitchFamily="49" charset="0"/>
              </a:rPr>
              <a:t>in_value</a:t>
            </a:r>
            <a:r>
              <a:rPr lang="en-GB" sz="2000" b="1" dirty="0">
                <a:latin typeface="Courier New" pitchFamily="49" charset="0"/>
              </a:rPr>
              <a:t>) -&gt; </a:t>
            </a:r>
          </a:p>
          <a:p>
            <a:pPr lvl="1">
              <a:lnSpc>
                <a:spcPct val="100000"/>
              </a:lnSpc>
              <a:spcBef>
                <a:spcPts val="500"/>
              </a:spcBef>
              <a:buFont typeface="Wingdings"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000" b="1" dirty="0">
                <a:latin typeface="Courier New" pitchFamily="49" charset="0"/>
              </a:rPr>
              <a:t>		(</a:t>
            </a:r>
            <a:r>
              <a:rPr lang="en-GB" sz="2000" b="1" dirty="0" err="1">
                <a:latin typeface="Courier New" pitchFamily="49" charset="0"/>
              </a:rPr>
              <a:t>out_key</a:t>
            </a:r>
            <a:r>
              <a:rPr lang="en-GB" sz="2000" b="1" dirty="0">
                <a:latin typeface="Courier New" pitchFamily="49" charset="0"/>
              </a:rPr>
              <a:t>, </a:t>
            </a:r>
            <a:r>
              <a:rPr lang="en-GB" sz="2000" b="1" dirty="0" err="1">
                <a:latin typeface="Courier New" pitchFamily="49" charset="0"/>
              </a:rPr>
              <a:t>intermediate_value</a:t>
            </a:r>
            <a:r>
              <a:rPr lang="en-GB" sz="2000" b="1" dirty="0">
                <a:latin typeface="Courier New" pitchFamily="49" charset="0"/>
              </a:rPr>
              <a:t>) list</a:t>
            </a:r>
          </a:p>
          <a:p>
            <a:pPr lvl="1">
              <a:lnSpc>
                <a:spcPct val="100000"/>
              </a:lnSpc>
              <a:spcBef>
                <a:spcPts val="500"/>
              </a:spcBef>
              <a:buFont typeface="Wingdings"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sz="2000" b="1" dirty="0">
              <a:latin typeface="Courier New" pitchFamily="49" charset="0"/>
            </a:endParaRPr>
          </a:p>
          <a:p>
            <a:pPr lvl="1">
              <a:lnSpc>
                <a:spcPct val="100000"/>
              </a:lnSpc>
              <a:spcBef>
                <a:spcPts val="50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000" b="1" dirty="0">
                <a:latin typeface="Courier New" pitchFamily="49" charset="0"/>
              </a:rPr>
              <a:t>reduce (</a:t>
            </a:r>
            <a:r>
              <a:rPr lang="en-GB" sz="2000" b="1" dirty="0" err="1">
                <a:latin typeface="Courier New" pitchFamily="49" charset="0"/>
              </a:rPr>
              <a:t>out_key</a:t>
            </a:r>
            <a:r>
              <a:rPr lang="en-GB" sz="2000" b="1" dirty="0">
                <a:latin typeface="Courier New" pitchFamily="49" charset="0"/>
              </a:rPr>
              <a:t>, </a:t>
            </a:r>
            <a:r>
              <a:rPr lang="en-GB" sz="2000" b="1" dirty="0" err="1">
                <a:latin typeface="Courier New" pitchFamily="49" charset="0"/>
              </a:rPr>
              <a:t>intermediate_value</a:t>
            </a:r>
            <a:r>
              <a:rPr lang="en-GB" sz="2000" b="1" dirty="0">
                <a:latin typeface="Courier New" pitchFamily="49" charset="0"/>
              </a:rPr>
              <a:t> list) -&gt;</a:t>
            </a:r>
          </a:p>
          <a:p>
            <a:pPr lvl="1">
              <a:lnSpc>
                <a:spcPct val="100000"/>
              </a:lnSpc>
              <a:spcBef>
                <a:spcPts val="500"/>
              </a:spcBef>
              <a:buFont typeface="Wingdings"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000" b="1" dirty="0">
                <a:latin typeface="Courier New" pitchFamily="49" charset="0"/>
              </a:rPr>
              <a:t>		</a:t>
            </a:r>
            <a:r>
              <a:rPr lang="en-GB" sz="2000" b="1" dirty="0" err="1">
                <a:latin typeface="Courier New" pitchFamily="49" charset="0"/>
              </a:rPr>
              <a:t>out_value</a:t>
            </a:r>
            <a:r>
              <a:rPr lang="en-GB" sz="2000" b="1" dirty="0">
                <a:latin typeface="Courier New" pitchFamily="49" charset="0"/>
              </a:rPr>
              <a:t> list</a:t>
            </a:r>
          </a:p>
          <a:p>
            <a:pPr lvl="1">
              <a:lnSpc>
                <a:spcPct val="100000"/>
              </a:lnSpc>
              <a:spcBef>
                <a:spcPts val="500"/>
              </a:spcBef>
              <a:buFont typeface="Wingdings"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sz="2000" b="1" dirty="0">
              <a:latin typeface="Courier New" pitchFamily="49" charset="0"/>
            </a:endParaRPr>
          </a:p>
        </p:txBody>
      </p:sp>
      <p:sp>
        <p:nvSpPr>
          <p:cNvPr id="22529" name="Rectangle 1"/>
          <p:cNvSpPr>
            <a:spLocks noGrp="1" noChangeArrowheads="1"/>
          </p:cNvSpPr>
          <p:nvPr>
            <p:ph type="title"/>
          </p:nvPr>
        </p:nvSpPr>
        <p:spPr>
          <a:xfrm>
            <a:off x="381000" y="685800"/>
            <a:ext cx="8229600" cy="707886"/>
          </a:xfrm>
          <a:ln/>
        </p:spPr>
        <p:txBody>
          <a:bodyPr>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000" dirty="0" err="1" smtClean="0"/>
              <a:t>MapReduce</a:t>
            </a:r>
            <a:r>
              <a:rPr lang="en-GB" sz="4000" dirty="0" smtClean="0"/>
              <a:t> Programming </a:t>
            </a:r>
            <a:r>
              <a:rPr lang="en-GB" sz="4000" dirty="0"/>
              <a:t>Model</a:t>
            </a:r>
          </a:p>
        </p:txBody>
      </p:sp>
      <p:sp>
        <p:nvSpPr>
          <p:cNvPr id="4" name="Rectangle 3"/>
          <p:cNvSpPr/>
          <p:nvPr/>
        </p:nvSpPr>
        <p:spPr>
          <a:xfrm>
            <a:off x="-76200" y="6626423"/>
            <a:ext cx="8839200" cy="307777"/>
          </a:xfrm>
          <a:prstGeom prst="rect">
            <a:avLst/>
          </a:prstGeom>
        </p:spPr>
        <p:txBody>
          <a:bodyPr wrap="square">
            <a:spAutoFit/>
          </a:bodyPr>
          <a:lstStyle/>
          <a:p>
            <a:r>
              <a:rPr lang="en-US" sz="1400" dirty="0" smtClean="0"/>
              <a:t>Source: http://code.google.com/edu/parallel/mapreduce-tutorial.html</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174"/>
          <p:cNvSpPr/>
          <p:nvPr/>
        </p:nvSpPr>
        <p:spPr>
          <a:xfrm>
            <a:off x="1447800" y="3429000"/>
            <a:ext cx="7162800" cy="609600"/>
          </a:xfrm>
          <a:prstGeom prst="rect">
            <a:avLst/>
          </a:prstGeom>
          <a:solidFill>
            <a:schemeClr val="bg2">
              <a:lumMod val="90000"/>
              <a:alpha val="24000"/>
            </a:schemeClr>
          </a:solidFill>
          <a:ln w="381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54" name="Rectangle 2"/>
          <p:cNvSpPr>
            <a:spLocks noGrp="1" noChangeArrowheads="1"/>
          </p:cNvSpPr>
          <p:nvPr>
            <p:ph idx="1"/>
          </p:nvPr>
        </p:nvSpPr>
        <p:spPr>
          <a:xfrm>
            <a:off x="457200" y="1524000"/>
            <a:ext cx="8229600" cy="1836400"/>
          </a:xfrm>
          <a:ln/>
        </p:spPr>
        <p:txBody>
          <a:bodyPr>
            <a:spAutoFit/>
          </a:bodyPr>
          <a:lstStyle/>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sz="2200" dirty="0" smtClean="0"/>
              <a:t>A list of data elements are passed, one at a time, to map() functions which transform each data element to an individual output data element.</a:t>
            </a:r>
            <a:endParaRPr lang="en-GB" sz="2200" dirty="0" smtClean="0"/>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smtClean="0"/>
              <a:t>A map</a:t>
            </a:r>
            <a:r>
              <a:rPr lang="en-GB" sz="2200" dirty="0"/>
              <a:t>() </a:t>
            </a:r>
            <a:r>
              <a:rPr lang="en-GB" sz="2200" dirty="0" smtClean="0"/>
              <a:t>produces one </a:t>
            </a:r>
            <a:r>
              <a:rPr lang="en-GB" sz="2200" dirty="0"/>
              <a:t>or more </a:t>
            </a:r>
            <a:r>
              <a:rPr lang="en-GB" sz="2200" i="1" dirty="0"/>
              <a:t>intermediate</a:t>
            </a:r>
            <a:r>
              <a:rPr lang="en-GB" sz="2200" dirty="0"/>
              <a:t> </a:t>
            </a:r>
            <a:r>
              <a:rPr lang="en-GB" sz="2200" dirty="0" smtClean="0"/>
              <a:t>&lt;key, values&gt; pair(s) </a:t>
            </a:r>
            <a:r>
              <a:rPr lang="en-GB" sz="2200" dirty="0"/>
              <a:t>from the </a:t>
            </a:r>
            <a:r>
              <a:rPr lang="en-GB" sz="2200" dirty="0" smtClean="0"/>
              <a:t>input list.</a:t>
            </a:r>
            <a:endParaRPr lang="en-GB" sz="2200" dirty="0"/>
          </a:p>
        </p:txBody>
      </p:sp>
      <p:sp>
        <p:nvSpPr>
          <p:cNvPr id="23553" name="Rectangle 1"/>
          <p:cNvSpPr>
            <a:spLocks noGrp="1" noChangeArrowheads="1"/>
          </p:cNvSpPr>
          <p:nvPr>
            <p:ph type="title"/>
          </p:nvPr>
        </p:nvSpPr>
        <p:spPr>
          <a:xfrm>
            <a:off x="457200" y="580564"/>
            <a:ext cx="8229600" cy="723275"/>
          </a:xfrm>
          <a:ln/>
        </p:spPr>
        <p:txBody>
          <a:bodyPr wrap="square">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Map</a:t>
            </a:r>
            <a:endParaRPr lang="en-GB" dirty="0"/>
          </a:p>
        </p:txBody>
      </p:sp>
      <p:grpSp>
        <p:nvGrpSpPr>
          <p:cNvPr id="129" name="Group 128"/>
          <p:cNvGrpSpPr/>
          <p:nvPr/>
        </p:nvGrpSpPr>
        <p:grpSpPr>
          <a:xfrm>
            <a:off x="1828800" y="3581400"/>
            <a:ext cx="758680" cy="377426"/>
            <a:chOff x="1953114" y="3617283"/>
            <a:chExt cx="758680" cy="377426"/>
          </a:xfrm>
        </p:grpSpPr>
        <p:sp>
          <p:nvSpPr>
            <p:cNvPr id="124" name="Rectangle 12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26" name="Rectangle 125"/>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extBox 126"/>
            <p:cNvSpPr txBox="1"/>
            <p:nvPr/>
          </p:nvSpPr>
          <p:spPr>
            <a:xfrm>
              <a:off x="1953114" y="3625377"/>
              <a:ext cx="40908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1</a:t>
              </a:r>
              <a:endParaRPr lang="en-US" dirty="0">
                <a:solidFill>
                  <a:schemeClr val="bg1"/>
                </a:solidFill>
              </a:endParaRPr>
            </a:p>
          </p:txBody>
        </p:sp>
        <p:sp>
          <p:nvSpPr>
            <p:cNvPr id="128" name="TextBox 127"/>
            <p:cNvSpPr txBox="1"/>
            <p:nvPr/>
          </p:nvSpPr>
          <p:spPr>
            <a:xfrm>
              <a:off x="2291486" y="3624157"/>
              <a:ext cx="420308" cy="369332"/>
            </a:xfrm>
            <a:prstGeom prst="rect">
              <a:avLst/>
            </a:prstGeom>
            <a:noFill/>
          </p:spPr>
          <p:txBody>
            <a:bodyPr wrap="none" rtlCol="0">
              <a:spAutoFit/>
            </a:bodyPr>
            <a:lstStyle/>
            <a:p>
              <a:r>
                <a:rPr lang="en-US" dirty="0" smtClean="0"/>
                <a:t>V</a:t>
              </a:r>
              <a:r>
                <a:rPr lang="en-US" sz="1050" dirty="0" smtClean="0"/>
                <a:t>1</a:t>
              </a:r>
              <a:endParaRPr lang="en-US" dirty="0"/>
            </a:p>
          </p:txBody>
        </p:sp>
      </p:grpSp>
      <p:grpSp>
        <p:nvGrpSpPr>
          <p:cNvPr id="150" name="Group 149"/>
          <p:cNvGrpSpPr/>
          <p:nvPr/>
        </p:nvGrpSpPr>
        <p:grpSpPr>
          <a:xfrm>
            <a:off x="2819400" y="3581400"/>
            <a:ext cx="758680" cy="377426"/>
            <a:chOff x="1953114" y="3617283"/>
            <a:chExt cx="758680" cy="377426"/>
          </a:xfrm>
        </p:grpSpPr>
        <p:sp>
          <p:nvSpPr>
            <p:cNvPr id="151" name="Rectangle 150"/>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52" name="Rectangle 151"/>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TextBox 152"/>
            <p:cNvSpPr txBox="1"/>
            <p:nvPr/>
          </p:nvSpPr>
          <p:spPr>
            <a:xfrm>
              <a:off x="1953114" y="3625377"/>
              <a:ext cx="404278"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2</a:t>
              </a:r>
              <a:endParaRPr lang="en-US" dirty="0">
                <a:solidFill>
                  <a:schemeClr val="bg1"/>
                </a:solidFill>
              </a:endParaRPr>
            </a:p>
          </p:txBody>
        </p:sp>
        <p:sp>
          <p:nvSpPr>
            <p:cNvPr id="154" name="TextBox 153"/>
            <p:cNvSpPr txBox="1"/>
            <p:nvPr/>
          </p:nvSpPr>
          <p:spPr>
            <a:xfrm>
              <a:off x="2291486" y="3624157"/>
              <a:ext cx="420308" cy="369332"/>
            </a:xfrm>
            <a:prstGeom prst="rect">
              <a:avLst/>
            </a:prstGeom>
            <a:noFill/>
          </p:spPr>
          <p:txBody>
            <a:bodyPr wrap="none" rtlCol="0">
              <a:spAutoFit/>
            </a:bodyPr>
            <a:lstStyle/>
            <a:p>
              <a:r>
                <a:rPr lang="en-US" dirty="0" smtClean="0"/>
                <a:t>V</a:t>
              </a:r>
              <a:r>
                <a:rPr lang="en-US" sz="1050" dirty="0" smtClean="0"/>
                <a:t>2</a:t>
              </a:r>
              <a:endParaRPr lang="en-US" dirty="0"/>
            </a:p>
          </p:txBody>
        </p:sp>
      </p:grpSp>
      <p:grpSp>
        <p:nvGrpSpPr>
          <p:cNvPr id="160" name="Group 159"/>
          <p:cNvGrpSpPr/>
          <p:nvPr/>
        </p:nvGrpSpPr>
        <p:grpSpPr>
          <a:xfrm>
            <a:off x="5791200" y="3581400"/>
            <a:ext cx="758680" cy="377426"/>
            <a:chOff x="1953114" y="3617283"/>
            <a:chExt cx="758680" cy="377426"/>
          </a:xfrm>
        </p:grpSpPr>
        <p:sp>
          <p:nvSpPr>
            <p:cNvPr id="161" name="Rectangle 160"/>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62" name="Rectangle 161"/>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xtBox 162"/>
            <p:cNvSpPr txBox="1"/>
            <p:nvPr/>
          </p:nvSpPr>
          <p:spPr>
            <a:xfrm>
              <a:off x="1953114" y="3625377"/>
              <a:ext cx="404278"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5</a:t>
              </a:r>
              <a:endParaRPr lang="en-US" dirty="0">
                <a:solidFill>
                  <a:schemeClr val="bg1"/>
                </a:solidFill>
              </a:endParaRPr>
            </a:p>
          </p:txBody>
        </p:sp>
        <p:sp>
          <p:nvSpPr>
            <p:cNvPr id="164" name="TextBox 163"/>
            <p:cNvSpPr txBox="1"/>
            <p:nvPr/>
          </p:nvSpPr>
          <p:spPr>
            <a:xfrm>
              <a:off x="2291486" y="3624157"/>
              <a:ext cx="420308" cy="369332"/>
            </a:xfrm>
            <a:prstGeom prst="rect">
              <a:avLst/>
            </a:prstGeom>
            <a:noFill/>
          </p:spPr>
          <p:txBody>
            <a:bodyPr wrap="none" rtlCol="0">
              <a:spAutoFit/>
            </a:bodyPr>
            <a:lstStyle/>
            <a:p>
              <a:r>
                <a:rPr lang="en-US" dirty="0" smtClean="0"/>
                <a:t>V</a:t>
              </a:r>
              <a:r>
                <a:rPr lang="en-US" sz="1050" dirty="0" smtClean="0"/>
                <a:t>5</a:t>
              </a:r>
              <a:endParaRPr lang="en-US" dirty="0"/>
            </a:p>
          </p:txBody>
        </p:sp>
      </p:grpSp>
      <p:grpSp>
        <p:nvGrpSpPr>
          <p:cNvPr id="165" name="Group 164"/>
          <p:cNvGrpSpPr/>
          <p:nvPr/>
        </p:nvGrpSpPr>
        <p:grpSpPr>
          <a:xfrm>
            <a:off x="4800600" y="3584974"/>
            <a:ext cx="758680" cy="377426"/>
            <a:chOff x="1953114" y="3617283"/>
            <a:chExt cx="758680" cy="377426"/>
          </a:xfrm>
        </p:grpSpPr>
        <p:sp>
          <p:nvSpPr>
            <p:cNvPr id="166" name="Rectangle 165"/>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67" name="Rectangle 166"/>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TextBox 167"/>
            <p:cNvSpPr txBox="1"/>
            <p:nvPr/>
          </p:nvSpPr>
          <p:spPr>
            <a:xfrm>
              <a:off x="1953114" y="3625377"/>
              <a:ext cx="404278"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4</a:t>
              </a:r>
              <a:endParaRPr lang="en-US" dirty="0">
                <a:solidFill>
                  <a:schemeClr val="bg1"/>
                </a:solidFill>
              </a:endParaRPr>
            </a:p>
          </p:txBody>
        </p:sp>
        <p:sp>
          <p:nvSpPr>
            <p:cNvPr id="169" name="TextBox 168"/>
            <p:cNvSpPr txBox="1"/>
            <p:nvPr/>
          </p:nvSpPr>
          <p:spPr>
            <a:xfrm>
              <a:off x="2291486" y="3624157"/>
              <a:ext cx="420308" cy="369332"/>
            </a:xfrm>
            <a:prstGeom prst="rect">
              <a:avLst/>
            </a:prstGeom>
            <a:noFill/>
          </p:spPr>
          <p:txBody>
            <a:bodyPr wrap="none" rtlCol="0">
              <a:spAutoFit/>
            </a:bodyPr>
            <a:lstStyle/>
            <a:p>
              <a:r>
                <a:rPr lang="en-US" dirty="0" smtClean="0"/>
                <a:t>V</a:t>
              </a:r>
              <a:r>
                <a:rPr lang="en-US" sz="1050" dirty="0" smtClean="0"/>
                <a:t>4</a:t>
              </a:r>
              <a:endParaRPr lang="en-US" dirty="0"/>
            </a:p>
          </p:txBody>
        </p:sp>
      </p:grpSp>
      <p:grpSp>
        <p:nvGrpSpPr>
          <p:cNvPr id="170" name="Group 169"/>
          <p:cNvGrpSpPr/>
          <p:nvPr/>
        </p:nvGrpSpPr>
        <p:grpSpPr>
          <a:xfrm>
            <a:off x="3810000" y="3584974"/>
            <a:ext cx="758680" cy="377426"/>
            <a:chOff x="1953114" y="3617283"/>
            <a:chExt cx="758680" cy="377426"/>
          </a:xfrm>
        </p:grpSpPr>
        <p:sp>
          <p:nvSpPr>
            <p:cNvPr id="171" name="Rectangle 170"/>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72" name="Rectangle 171"/>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TextBox 172"/>
            <p:cNvSpPr txBox="1"/>
            <p:nvPr/>
          </p:nvSpPr>
          <p:spPr>
            <a:xfrm>
              <a:off x="1953114" y="3625377"/>
              <a:ext cx="404278"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3</a:t>
              </a:r>
              <a:endParaRPr lang="en-US" dirty="0">
                <a:solidFill>
                  <a:schemeClr val="bg1"/>
                </a:solidFill>
              </a:endParaRPr>
            </a:p>
          </p:txBody>
        </p:sp>
        <p:sp>
          <p:nvSpPr>
            <p:cNvPr id="174" name="TextBox 173"/>
            <p:cNvSpPr txBox="1"/>
            <p:nvPr/>
          </p:nvSpPr>
          <p:spPr>
            <a:xfrm>
              <a:off x="2291486" y="3624157"/>
              <a:ext cx="420308" cy="369332"/>
            </a:xfrm>
            <a:prstGeom prst="rect">
              <a:avLst/>
            </a:prstGeom>
            <a:noFill/>
          </p:spPr>
          <p:txBody>
            <a:bodyPr wrap="none" rtlCol="0">
              <a:spAutoFit/>
            </a:bodyPr>
            <a:lstStyle/>
            <a:p>
              <a:r>
                <a:rPr lang="en-US" dirty="0" smtClean="0"/>
                <a:t>V</a:t>
              </a:r>
              <a:r>
                <a:rPr lang="en-US" sz="1050" dirty="0" smtClean="0"/>
                <a:t>3</a:t>
              </a:r>
              <a:endParaRPr lang="en-US" dirty="0"/>
            </a:p>
          </p:txBody>
        </p:sp>
      </p:grpSp>
      <p:sp>
        <p:nvSpPr>
          <p:cNvPr id="176" name="Rounded Rectangle 175"/>
          <p:cNvSpPr/>
          <p:nvPr/>
        </p:nvSpPr>
        <p:spPr>
          <a:xfrm>
            <a:off x="2990850" y="4495800"/>
            <a:ext cx="742950" cy="438150"/>
          </a:xfrm>
          <a:prstGeom prst="roundRect">
            <a:avLst/>
          </a:prstGeom>
          <a:solidFill>
            <a:srgbClr val="715C4F"/>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MAP</a:t>
            </a:r>
            <a:endParaRPr lang="en-US" dirty="0"/>
          </a:p>
        </p:txBody>
      </p:sp>
      <p:sp>
        <p:nvSpPr>
          <p:cNvPr id="177" name="Rounded Rectangle 176"/>
          <p:cNvSpPr/>
          <p:nvPr/>
        </p:nvSpPr>
        <p:spPr>
          <a:xfrm>
            <a:off x="3981450" y="4495800"/>
            <a:ext cx="742950" cy="438150"/>
          </a:xfrm>
          <a:prstGeom prst="roundRect">
            <a:avLst/>
          </a:prstGeom>
          <a:solidFill>
            <a:srgbClr val="715C4F"/>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MAP</a:t>
            </a:r>
            <a:endParaRPr lang="en-US" dirty="0"/>
          </a:p>
        </p:txBody>
      </p:sp>
      <p:sp>
        <p:nvSpPr>
          <p:cNvPr id="178" name="Rounded Rectangle 177"/>
          <p:cNvSpPr/>
          <p:nvPr/>
        </p:nvSpPr>
        <p:spPr>
          <a:xfrm>
            <a:off x="5962650" y="4495800"/>
            <a:ext cx="742950" cy="438150"/>
          </a:xfrm>
          <a:prstGeom prst="roundRect">
            <a:avLst/>
          </a:prstGeom>
          <a:solidFill>
            <a:srgbClr val="715C4F"/>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MAP</a:t>
            </a:r>
            <a:endParaRPr lang="en-US" dirty="0"/>
          </a:p>
        </p:txBody>
      </p:sp>
      <p:sp>
        <p:nvSpPr>
          <p:cNvPr id="179" name="Rounded Rectangle 178"/>
          <p:cNvSpPr/>
          <p:nvPr/>
        </p:nvSpPr>
        <p:spPr>
          <a:xfrm>
            <a:off x="4972050" y="4495800"/>
            <a:ext cx="742950" cy="438150"/>
          </a:xfrm>
          <a:prstGeom prst="roundRect">
            <a:avLst/>
          </a:prstGeom>
          <a:solidFill>
            <a:srgbClr val="715C4F"/>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MAP</a:t>
            </a:r>
            <a:endParaRPr lang="en-US" dirty="0"/>
          </a:p>
        </p:txBody>
      </p:sp>
      <p:grpSp>
        <p:nvGrpSpPr>
          <p:cNvPr id="180" name="Group 179"/>
          <p:cNvGrpSpPr/>
          <p:nvPr/>
        </p:nvGrpSpPr>
        <p:grpSpPr>
          <a:xfrm>
            <a:off x="6781800" y="3581400"/>
            <a:ext cx="758680" cy="377426"/>
            <a:chOff x="1953114" y="3617283"/>
            <a:chExt cx="758680" cy="377426"/>
          </a:xfrm>
        </p:grpSpPr>
        <p:sp>
          <p:nvSpPr>
            <p:cNvPr id="181" name="Rectangle 180"/>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82" name="Rectangle 181"/>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p:cNvSpPr txBox="1"/>
            <p:nvPr/>
          </p:nvSpPr>
          <p:spPr>
            <a:xfrm>
              <a:off x="1953114" y="3625377"/>
              <a:ext cx="404278"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6</a:t>
              </a:r>
              <a:endParaRPr lang="en-US" dirty="0">
                <a:solidFill>
                  <a:schemeClr val="bg1"/>
                </a:solidFill>
              </a:endParaRPr>
            </a:p>
          </p:txBody>
        </p:sp>
        <p:sp>
          <p:nvSpPr>
            <p:cNvPr id="184" name="TextBox 183"/>
            <p:cNvSpPr txBox="1"/>
            <p:nvPr/>
          </p:nvSpPr>
          <p:spPr>
            <a:xfrm>
              <a:off x="2291486" y="3624157"/>
              <a:ext cx="420308" cy="369332"/>
            </a:xfrm>
            <a:prstGeom prst="rect">
              <a:avLst/>
            </a:prstGeom>
            <a:noFill/>
          </p:spPr>
          <p:txBody>
            <a:bodyPr wrap="none" rtlCol="0">
              <a:spAutoFit/>
            </a:bodyPr>
            <a:lstStyle/>
            <a:p>
              <a:r>
                <a:rPr lang="en-US" dirty="0" smtClean="0"/>
                <a:t>V</a:t>
              </a:r>
              <a:r>
                <a:rPr lang="en-US" sz="1050" dirty="0" smtClean="0"/>
                <a:t>6</a:t>
              </a:r>
              <a:endParaRPr lang="en-US" dirty="0"/>
            </a:p>
          </p:txBody>
        </p:sp>
      </p:grpSp>
      <p:sp>
        <p:nvSpPr>
          <p:cNvPr id="185" name="TextBox 184"/>
          <p:cNvSpPr txBox="1"/>
          <p:nvPr/>
        </p:nvSpPr>
        <p:spPr>
          <a:xfrm>
            <a:off x="7620000" y="3429000"/>
            <a:ext cx="543739" cy="523220"/>
          </a:xfrm>
          <a:prstGeom prst="rect">
            <a:avLst/>
          </a:prstGeom>
          <a:noFill/>
        </p:spPr>
        <p:txBody>
          <a:bodyPr wrap="square" rtlCol="0">
            <a:spAutoFit/>
          </a:bodyPr>
          <a:lstStyle/>
          <a:p>
            <a:r>
              <a:rPr lang="en-US" sz="2800" dirty="0" smtClean="0"/>
              <a:t>…</a:t>
            </a:r>
            <a:endParaRPr lang="en-US" sz="2800" dirty="0"/>
          </a:p>
        </p:txBody>
      </p:sp>
      <p:sp>
        <p:nvSpPr>
          <p:cNvPr id="186" name="TextBox 185"/>
          <p:cNvSpPr txBox="1"/>
          <p:nvPr/>
        </p:nvSpPr>
        <p:spPr>
          <a:xfrm>
            <a:off x="8011339" y="3429000"/>
            <a:ext cx="543739" cy="523220"/>
          </a:xfrm>
          <a:prstGeom prst="rect">
            <a:avLst/>
          </a:prstGeom>
          <a:noFill/>
        </p:spPr>
        <p:txBody>
          <a:bodyPr wrap="square" rtlCol="0">
            <a:spAutoFit/>
          </a:bodyPr>
          <a:lstStyle/>
          <a:p>
            <a:r>
              <a:rPr lang="en-US" sz="2800" dirty="0" smtClean="0"/>
              <a:t>…</a:t>
            </a:r>
            <a:endParaRPr lang="en-US" sz="2800" dirty="0"/>
          </a:p>
        </p:txBody>
      </p:sp>
      <p:sp>
        <p:nvSpPr>
          <p:cNvPr id="187" name="Rectangle 186"/>
          <p:cNvSpPr/>
          <p:nvPr/>
        </p:nvSpPr>
        <p:spPr>
          <a:xfrm>
            <a:off x="1447800" y="5410200"/>
            <a:ext cx="7162800" cy="609600"/>
          </a:xfrm>
          <a:prstGeom prst="rect">
            <a:avLst/>
          </a:prstGeom>
          <a:solidFill>
            <a:schemeClr val="accent5">
              <a:alpha val="24000"/>
            </a:schemeClr>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8" name="Group 187"/>
          <p:cNvGrpSpPr/>
          <p:nvPr/>
        </p:nvGrpSpPr>
        <p:grpSpPr>
          <a:xfrm>
            <a:off x="1800225" y="5562600"/>
            <a:ext cx="827421" cy="377426"/>
            <a:chOff x="1924539" y="3617283"/>
            <a:chExt cx="827421" cy="377426"/>
          </a:xfrm>
        </p:grpSpPr>
        <p:sp>
          <p:nvSpPr>
            <p:cNvPr id="189" name="Rectangle 188"/>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90" name="Rectangle 189"/>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TextBox 190"/>
            <p:cNvSpPr txBox="1"/>
            <p:nvPr/>
          </p:nvSpPr>
          <p:spPr>
            <a:xfrm>
              <a:off x="1924539"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1</a:t>
              </a:r>
              <a:endParaRPr lang="en-US" dirty="0">
                <a:solidFill>
                  <a:schemeClr val="bg1"/>
                </a:solidFill>
              </a:endParaRPr>
            </a:p>
          </p:txBody>
        </p:sp>
        <p:sp>
          <p:nvSpPr>
            <p:cNvPr id="192" name="TextBox 191"/>
            <p:cNvSpPr txBox="1"/>
            <p:nvPr/>
          </p:nvSpPr>
          <p:spPr>
            <a:xfrm>
              <a:off x="2257914" y="3624157"/>
              <a:ext cx="494046" cy="369332"/>
            </a:xfrm>
            <a:prstGeom prst="rect">
              <a:avLst/>
            </a:prstGeom>
            <a:noFill/>
          </p:spPr>
          <p:txBody>
            <a:bodyPr wrap="none" rtlCol="0">
              <a:spAutoFit/>
            </a:bodyPr>
            <a:lstStyle/>
            <a:p>
              <a:r>
                <a:rPr lang="en-US" dirty="0" smtClean="0"/>
                <a:t>V’</a:t>
              </a:r>
              <a:r>
                <a:rPr lang="en-US" sz="1000" dirty="0" smtClean="0"/>
                <a:t>1</a:t>
              </a:r>
              <a:endParaRPr lang="en-US" sz="1000" dirty="0"/>
            </a:p>
          </p:txBody>
        </p:sp>
      </p:grpSp>
      <p:grpSp>
        <p:nvGrpSpPr>
          <p:cNvPr id="193" name="Group 192"/>
          <p:cNvGrpSpPr/>
          <p:nvPr/>
        </p:nvGrpSpPr>
        <p:grpSpPr>
          <a:xfrm>
            <a:off x="2771775" y="5562600"/>
            <a:ext cx="846471" cy="377426"/>
            <a:chOff x="1905489" y="3617283"/>
            <a:chExt cx="846471" cy="377426"/>
          </a:xfrm>
        </p:grpSpPr>
        <p:sp>
          <p:nvSpPr>
            <p:cNvPr id="194" name="Rectangle 19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95" name="Rectangle 194"/>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extBox 195"/>
            <p:cNvSpPr txBox="1"/>
            <p:nvPr/>
          </p:nvSpPr>
          <p:spPr>
            <a:xfrm>
              <a:off x="1905489"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2</a:t>
              </a:r>
              <a:endParaRPr lang="en-US" dirty="0">
                <a:solidFill>
                  <a:schemeClr val="bg1"/>
                </a:solidFill>
              </a:endParaRPr>
            </a:p>
          </p:txBody>
        </p:sp>
        <p:sp>
          <p:nvSpPr>
            <p:cNvPr id="197" name="TextBox 196"/>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2</a:t>
              </a:r>
              <a:endParaRPr lang="en-US" dirty="0"/>
            </a:p>
          </p:txBody>
        </p:sp>
      </p:grpSp>
      <p:grpSp>
        <p:nvGrpSpPr>
          <p:cNvPr id="198" name="Group 197"/>
          <p:cNvGrpSpPr/>
          <p:nvPr/>
        </p:nvGrpSpPr>
        <p:grpSpPr>
          <a:xfrm>
            <a:off x="5754200" y="5562600"/>
            <a:ext cx="835846" cy="376206"/>
            <a:chOff x="1916114" y="3617283"/>
            <a:chExt cx="835846" cy="376206"/>
          </a:xfrm>
        </p:grpSpPr>
        <p:sp>
          <p:nvSpPr>
            <p:cNvPr id="199" name="Rectangle 198"/>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0" name="Rectangle 199"/>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TextBox 200"/>
            <p:cNvSpPr txBox="1"/>
            <p:nvPr/>
          </p:nvSpPr>
          <p:spPr>
            <a:xfrm>
              <a:off x="1916114" y="3620092"/>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5</a:t>
              </a:r>
              <a:endParaRPr lang="en-US" dirty="0">
                <a:solidFill>
                  <a:schemeClr val="bg1"/>
                </a:solidFill>
              </a:endParaRPr>
            </a:p>
          </p:txBody>
        </p:sp>
        <p:sp>
          <p:nvSpPr>
            <p:cNvPr id="202" name="TextBox 201"/>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5</a:t>
              </a:r>
              <a:endParaRPr lang="en-US" dirty="0"/>
            </a:p>
          </p:txBody>
        </p:sp>
      </p:grpSp>
      <p:grpSp>
        <p:nvGrpSpPr>
          <p:cNvPr id="203" name="Group 202"/>
          <p:cNvGrpSpPr/>
          <p:nvPr/>
        </p:nvGrpSpPr>
        <p:grpSpPr>
          <a:xfrm>
            <a:off x="4784743" y="5566174"/>
            <a:ext cx="814703" cy="377426"/>
            <a:chOff x="1937257" y="3617283"/>
            <a:chExt cx="814703" cy="377426"/>
          </a:xfrm>
        </p:grpSpPr>
        <p:sp>
          <p:nvSpPr>
            <p:cNvPr id="204" name="Rectangle 20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5" name="Rectangle 204"/>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TextBox 205"/>
            <p:cNvSpPr txBox="1"/>
            <p:nvPr/>
          </p:nvSpPr>
          <p:spPr>
            <a:xfrm>
              <a:off x="1937257"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4</a:t>
              </a:r>
              <a:endParaRPr lang="en-US" dirty="0">
                <a:solidFill>
                  <a:schemeClr val="bg1"/>
                </a:solidFill>
              </a:endParaRPr>
            </a:p>
          </p:txBody>
        </p:sp>
        <p:sp>
          <p:nvSpPr>
            <p:cNvPr id="207" name="TextBox 206"/>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4</a:t>
              </a:r>
              <a:endParaRPr lang="en-US" dirty="0"/>
            </a:p>
          </p:txBody>
        </p:sp>
      </p:grpSp>
      <p:grpSp>
        <p:nvGrpSpPr>
          <p:cNvPr id="208" name="Group 207"/>
          <p:cNvGrpSpPr/>
          <p:nvPr/>
        </p:nvGrpSpPr>
        <p:grpSpPr>
          <a:xfrm>
            <a:off x="3762375" y="5566174"/>
            <a:ext cx="846471" cy="377426"/>
            <a:chOff x="1905489" y="3617283"/>
            <a:chExt cx="846471" cy="377426"/>
          </a:xfrm>
        </p:grpSpPr>
        <p:sp>
          <p:nvSpPr>
            <p:cNvPr id="209" name="Rectangle 208"/>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0" name="Rectangle 209"/>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TextBox 210"/>
            <p:cNvSpPr txBox="1"/>
            <p:nvPr/>
          </p:nvSpPr>
          <p:spPr>
            <a:xfrm>
              <a:off x="1905489"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3</a:t>
              </a:r>
              <a:endParaRPr lang="en-US" dirty="0">
                <a:solidFill>
                  <a:schemeClr val="bg1"/>
                </a:solidFill>
              </a:endParaRPr>
            </a:p>
          </p:txBody>
        </p:sp>
        <p:sp>
          <p:nvSpPr>
            <p:cNvPr id="212" name="TextBox 211"/>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3</a:t>
              </a:r>
              <a:endParaRPr lang="en-US" dirty="0"/>
            </a:p>
          </p:txBody>
        </p:sp>
      </p:grpSp>
      <p:grpSp>
        <p:nvGrpSpPr>
          <p:cNvPr id="213" name="Group 212"/>
          <p:cNvGrpSpPr/>
          <p:nvPr/>
        </p:nvGrpSpPr>
        <p:grpSpPr>
          <a:xfrm>
            <a:off x="6750086" y="5562600"/>
            <a:ext cx="830560" cy="376206"/>
            <a:chOff x="1921400" y="3617283"/>
            <a:chExt cx="830560" cy="376206"/>
          </a:xfrm>
        </p:grpSpPr>
        <p:sp>
          <p:nvSpPr>
            <p:cNvPr id="214" name="Rectangle 21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5" name="Rectangle 214"/>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TextBox 215"/>
            <p:cNvSpPr txBox="1"/>
            <p:nvPr/>
          </p:nvSpPr>
          <p:spPr>
            <a:xfrm>
              <a:off x="1921400" y="3620091"/>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6</a:t>
              </a:r>
              <a:endParaRPr lang="en-US" dirty="0">
                <a:solidFill>
                  <a:schemeClr val="bg1"/>
                </a:solidFill>
              </a:endParaRPr>
            </a:p>
          </p:txBody>
        </p:sp>
        <p:sp>
          <p:nvSpPr>
            <p:cNvPr id="217" name="TextBox 216"/>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6</a:t>
              </a:r>
              <a:endParaRPr lang="en-US" dirty="0"/>
            </a:p>
          </p:txBody>
        </p:sp>
      </p:grpSp>
      <p:sp>
        <p:nvSpPr>
          <p:cNvPr id="218" name="TextBox 217"/>
          <p:cNvSpPr txBox="1"/>
          <p:nvPr/>
        </p:nvSpPr>
        <p:spPr>
          <a:xfrm>
            <a:off x="7620000" y="5410200"/>
            <a:ext cx="543739" cy="523220"/>
          </a:xfrm>
          <a:prstGeom prst="rect">
            <a:avLst/>
          </a:prstGeom>
          <a:noFill/>
        </p:spPr>
        <p:txBody>
          <a:bodyPr wrap="square" rtlCol="0">
            <a:spAutoFit/>
          </a:bodyPr>
          <a:lstStyle/>
          <a:p>
            <a:r>
              <a:rPr lang="en-US" sz="2800" dirty="0" smtClean="0"/>
              <a:t>…</a:t>
            </a:r>
            <a:endParaRPr lang="en-US" sz="2800" dirty="0"/>
          </a:p>
        </p:txBody>
      </p:sp>
      <p:sp>
        <p:nvSpPr>
          <p:cNvPr id="219" name="TextBox 218"/>
          <p:cNvSpPr txBox="1"/>
          <p:nvPr/>
        </p:nvSpPr>
        <p:spPr>
          <a:xfrm>
            <a:off x="8011339" y="5410200"/>
            <a:ext cx="543739" cy="523220"/>
          </a:xfrm>
          <a:prstGeom prst="rect">
            <a:avLst/>
          </a:prstGeom>
          <a:noFill/>
        </p:spPr>
        <p:txBody>
          <a:bodyPr wrap="square" rtlCol="0">
            <a:spAutoFit/>
          </a:bodyPr>
          <a:lstStyle/>
          <a:p>
            <a:r>
              <a:rPr lang="en-US" sz="2800" dirty="0" smtClean="0"/>
              <a:t>…</a:t>
            </a:r>
            <a:endParaRPr lang="en-US" sz="2800" dirty="0"/>
          </a:p>
        </p:txBody>
      </p:sp>
      <p:sp>
        <p:nvSpPr>
          <p:cNvPr id="222" name="Down Arrow 221"/>
          <p:cNvSpPr/>
          <p:nvPr/>
        </p:nvSpPr>
        <p:spPr>
          <a:xfrm>
            <a:off x="3276600" y="41148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Down Arrow 222"/>
          <p:cNvSpPr/>
          <p:nvPr/>
        </p:nvSpPr>
        <p:spPr>
          <a:xfrm>
            <a:off x="4267200" y="41148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Down Arrow 223"/>
          <p:cNvSpPr/>
          <p:nvPr/>
        </p:nvSpPr>
        <p:spPr>
          <a:xfrm>
            <a:off x="5257800" y="41148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Down Arrow 224"/>
          <p:cNvSpPr/>
          <p:nvPr/>
        </p:nvSpPr>
        <p:spPr>
          <a:xfrm>
            <a:off x="6248400" y="41148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Down Arrow 225"/>
          <p:cNvSpPr/>
          <p:nvPr/>
        </p:nvSpPr>
        <p:spPr>
          <a:xfrm>
            <a:off x="3276600" y="50292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Down Arrow 226"/>
          <p:cNvSpPr/>
          <p:nvPr/>
        </p:nvSpPr>
        <p:spPr>
          <a:xfrm>
            <a:off x="4267200" y="50292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Down Arrow 227"/>
          <p:cNvSpPr/>
          <p:nvPr/>
        </p:nvSpPr>
        <p:spPr>
          <a:xfrm>
            <a:off x="5257800" y="50292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Down Arrow 228"/>
          <p:cNvSpPr/>
          <p:nvPr/>
        </p:nvSpPr>
        <p:spPr>
          <a:xfrm>
            <a:off x="6248400" y="50292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TextBox 229"/>
          <p:cNvSpPr txBox="1"/>
          <p:nvPr/>
        </p:nvSpPr>
        <p:spPr>
          <a:xfrm>
            <a:off x="533400" y="3581400"/>
            <a:ext cx="957313" cy="307777"/>
          </a:xfrm>
          <a:prstGeom prst="rect">
            <a:avLst/>
          </a:prstGeom>
          <a:noFill/>
        </p:spPr>
        <p:txBody>
          <a:bodyPr wrap="none" rtlCol="0">
            <a:spAutoFit/>
          </a:bodyPr>
          <a:lstStyle/>
          <a:p>
            <a:r>
              <a:rPr lang="en-US" sz="1400" dirty="0" smtClean="0"/>
              <a:t>Input list</a:t>
            </a:r>
            <a:endParaRPr lang="en-US" sz="1400" dirty="0"/>
          </a:p>
        </p:txBody>
      </p:sp>
      <p:sp>
        <p:nvSpPr>
          <p:cNvPr id="231" name="TextBox 230"/>
          <p:cNvSpPr txBox="1"/>
          <p:nvPr/>
        </p:nvSpPr>
        <p:spPr>
          <a:xfrm>
            <a:off x="181966" y="5420380"/>
            <a:ext cx="1342034" cy="523220"/>
          </a:xfrm>
          <a:prstGeom prst="rect">
            <a:avLst/>
          </a:prstGeom>
          <a:noFill/>
        </p:spPr>
        <p:txBody>
          <a:bodyPr wrap="none" rtlCol="0">
            <a:spAutoFit/>
          </a:bodyPr>
          <a:lstStyle/>
          <a:p>
            <a:pPr algn="ctr"/>
            <a:r>
              <a:rPr lang="en-US" sz="1400" dirty="0" smtClean="0"/>
              <a:t>Intermediate </a:t>
            </a:r>
          </a:p>
          <a:p>
            <a:pPr algn="ctr"/>
            <a:r>
              <a:rPr lang="en-US" sz="1400" dirty="0" smtClean="0"/>
              <a:t>output list</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a:xfrm>
            <a:off x="457200" y="1447800"/>
            <a:ext cx="8229600" cy="1200329"/>
          </a:xfrm>
          <a:ln/>
        </p:spPr>
        <p:txBody>
          <a:bodyPr>
            <a:spAutoFit/>
          </a:bodyPr>
          <a:lstStyle/>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400" dirty="0" smtClean="0"/>
              <a:t>After map phase finish, those </a:t>
            </a:r>
            <a:r>
              <a:rPr lang="en-GB" sz="2400" dirty="0"/>
              <a:t>intermediate </a:t>
            </a:r>
            <a:r>
              <a:rPr lang="en-GB" sz="2400" dirty="0" smtClean="0"/>
              <a:t>values with same output key are reduced into </a:t>
            </a:r>
            <a:r>
              <a:rPr lang="en-GB" sz="2400" dirty="0"/>
              <a:t>one or more </a:t>
            </a:r>
            <a:r>
              <a:rPr lang="en-GB" sz="2400" i="1" dirty="0"/>
              <a:t>final </a:t>
            </a:r>
            <a:r>
              <a:rPr lang="en-GB" sz="2400" i="1" dirty="0" smtClean="0"/>
              <a:t>values</a:t>
            </a:r>
            <a:endParaRPr lang="en-GB" sz="2400" dirty="0"/>
          </a:p>
        </p:txBody>
      </p:sp>
      <p:sp>
        <p:nvSpPr>
          <p:cNvPr id="4" name="Rectangle 1"/>
          <p:cNvSpPr txBox="1">
            <a:spLocks noChangeArrowheads="1"/>
          </p:cNvSpPr>
          <p:nvPr/>
        </p:nvSpPr>
        <p:spPr>
          <a:xfrm>
            <a:off x="457200" y="495925"/>
            <a:ext cx="8229600" cy="723275"/>
          </a:xfrm>
          <a:prstGeom prst="rect">
            <a:avLst/>
          </a:prstGeom>
          <a:ln/>
        </p:spPr>
        <p:txBody>
          <a:bodyPr vert="horz" wrap="square" anchor="b">
            <a:spAutoFit/>
          </a:bodyPr>
          <a:lstStyle/>
          <a:p>
            <a:pPr marL="0" marR="0" lvl="0" indent="0" defTabSz="914400" fontAlgn="auto">
              <a:spcBef>
                <a:spcPct val="0"/>
              </a:spcBef>
              <a:spcAft>
                <a:spcPts val="0"/>
              </a:spcAft>
              <a:buClrTx/>
              <a:buSz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4100" b="1" dirty="0" smtClean="0">
                <a:solidFill>
                  <a:schemeClr val="tx2"/>
                </a:solidFill>
                <a:effectLst>
                  <a:outerShdw blurRad="31750" dist="25400" dir="5400000" algn="tl" rotWithShape="0">
                    <a:srgbClr val="000000">
                      <a:alpha val="25000"/>
                    </a:srgbClr>
                  </a:outerShdw>
                </a:effectLst>
                <a:latin typeface="+mj-lt"/>
                <a:ea typeface="+mj-ea"/>
                <a:cs typeface="+mj-cs"/>
              </a:rPr>
              <a:t>Reduce</a:t>
            </a:r>
            <a:endParaRPr lang="en-GB" sz="41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7" name="Rectangle 6"/>
          <p:cNvSpPr/>
          <p:nvPr/>
        </p:nvSpPr>
        <p:spPr>
          <a:xfrm>
            <a:off x="1447800" y="2667000"/>
            <a:ext cx="7162800" cy="609600"/>
          </a:xfrm>
          <a:prstGeom prst="rect">
            <a:avLst/>
          </a:prstGeom>
          <a:solidFill>
            <a:schemeClr val="accent5">
              <a:alpha val="24000"/>
            </a:schemeClr>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p:nvGrpSpPr>
        <p:grpSpPr>
          <a:xfrm>
            <a:off x="1800225" y="2819400"/>
            <a:ext cx="827421" cy="377426"/>
            <a:chOff x="1924539" y="3617283"/>
            <a:chExt cx="827421" cy="377426"/>
          </a:xfrm>
        </p:grpSpPr>
        <p:sp>
          <p:nvSpPr>
            <p:cNvPr id="9" name="Rectangle 8"/>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 name="Rectangle 9"/>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924539"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1</a:t>
              </a:r>
              <a:endParaRPr lang="en-US" dirty="0">
                <a:solidFill>
                  <a:schemeClr val="bg1"/>
                </a:solidFill>
              </a:endParaRPr>
            </a:p>
          </p:txBody>
        </p:sp>
        <p:sp>
          <p:nvSpPr>
            <p:cNvPr id="12" name="TextBox 11"/>
            <p:cNvSpPr txBox="1"/>
            <p:nvPr/>
          </p:nvSpPr>
          <p:spPr>
            <a:xfrm>
              <a:off x="2257914" y="3624157"/>
              <a:ext cx="494046" cy="369332"/>
            </a:xfrm>
            <a:prstGeom prst="rect">
              <a:avLst/>
            </a:prstGeom>
            <a:noFill/>
          </p:spPr>
          <p:txBody>
            <a:bodyPr wrap="none" rtlCol="0">
              <a:spAutoFit/>
            </a:bodyPr>
            <a:lstStyle/>
            <a:p>
              <a:r>
                <a:rPr lang="en-US" dirty="0" smtClean="0"/>
                <a:t>V’</a:t>
              </a:r>
              <a:r>
                <a:rPr lang="en-US" sz="1000" dirty="0" smtClean="0"/>
                <a:t>1</a:t>
              </a:r>
              <a:endParaRPr lang="en-US" sz="1000" dirty="0"/>
            </a:p>
          </p:txBody>
        </p:sp>
      </p:grpSp>
      <p:grpSp>
        <p:nvGrpSpPr>
          <p:cNvPr id="13" name="Group 12"/>
          <p:cNvGrpSpPr/>
          <p:nvPr/>
        </p:nvGrpSpPr>
        <p:grpSpPr>
          <a:xfrm>
            <a:off x="2771775" y="2819400"/>
            <a:ext cx="846471" cy="377426"/>
            <a:chOff x="1905489" y="3617283"/>
            <a:chExt cx="846471" cy="377426"/>
          </a:xfrm>
        </p:grpSpPr>
        <p:sp>
          <p:nvSpPr>
            <p:cNvPr id="14" name="Rectangle 1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5" name="Rectangle 14"/>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905489"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2</a:t>
              </a:r>
              <a:endParaRPr lang="en-US" dirty="0">
                <a:solidFill>
                  <a:schemeClr val="bg1"/>
                </a:solidFill>
              </a:endParaRPr>
            </a:p>
          </p:txBody>
        </p:sp>
        <p:sp>
          <p:nvSpPr>
            <p:cNvPr id="17" name="TextBox 16"/>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2</a:t>
              </a:r>
              <a:endParaRPr lang="en-US" dirty="0"/>
            </a:p>
          </p:txBody>
        </p:sp>
      </p:grpSp>
      <p:grpSp>
        <p:nvGrpSpPr>
          <p:cNvPr id="18" name="Group 17"/>
          <p:cNvGrpSpPr/>
          <p:nvPr/>
        </p:nvGrpSpPr>
        <p:grpSpPr>
          <a:xfrm>
            <a:off x="5754200" y="2819400"/>
            <a:ext cx="835846" cy="376206"/>
            <a:chOff x="1916114" y="3617283"/>
            <a:chExt cx="835846" cy="376206"/>
          </a:xfrm>
        </p:grpSpPr>
        <p:sp>
          <p:nvSpPr>
            <p:cNvPr id="19" name="Rectangle 18"/>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 name="Rectangle 19"/>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916114" y="3620092"/>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5</a:t>
              </a:r>
              <a:endParaRPr lang="en-US" dirty="0">
                <a:solidFill>
                  <a:schemeClr val="bg1"/>
                </a:solidFill>
              </a:endParaRPr>
            </a:p>
          </p:txBody>
        </p:sp>
        <p:sp>
          <p:nvSpPr>
            <p:cNvPr id="22" name="TextBox 21"/>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5</a:t>
              </a:r>
              <a:endParaRPr lang="en-US" dirty="0"/>
            </a:p>
          </p:txBody>
        </p:sp>
      </p:grpSp>
      <p:grpSp>
        <p:nvGrpSpPr>
          <p:cNvPr id="23" name="Group 22"/>
          <p:cNvGrpSpPr/>
          <p:nvPr/>
        </p:nvGrpSpPr>
        <p:grpSpPr>
          <a:xfrm>
            <a:off x="4784743" y="2822974"/>
            <a:ext cx="814703" cy="377426"/>
            <a:chOff x="1937257" y="3617283"/>
            <a:chExt cx="814703" cy="377426"/>
          </a:xfrm>
        </p:grpSpPr>
        <p:sp>
          <p:nvSpPr>
            <p:cNvPr id="24" name="Rectangle 2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5" name="Rectangle 24"/>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937257"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4</a:t>
              </a:r>
              <a:endParaRPr lang="en-US" dirty="0">
                <a:solidFill>
                  <a:schemeClr val="bg1"/>
                </a:solidFill>
              </a:endParaRPr>
            </a:p>
          </p:txBody>
        </p:sp>
        <p:sp>
          <p:nvSpPr>
            <p:cNvPr id="27" name="TextBox 26"/>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4</a:t>
              </a:r>
              <a:endParaRPr lang="en-US" dirty="0"/>
            </a:p>
          </p:txBody>
        </p:sp>
      </p:grpSp>
      <p:grpSp>
        <p:nvGrpSpPr>
          <p:cNvPr id="28" name="Group 27"/>
          <p:cNvGrpSpPr/>
          <p:nvPr/>
        </p:nvGrpSpPr>
        <p:grpSpPr>
          <a:xfrm>
            <a:off x="3762375" y="2822974"/>
            <a:ext cx="846471" cy="377426"/>
            <a:chOff x="1905489" y="3617283"/>
            <a:chExt cx="846471" cy="377426"/>
          </a:xfrm>
        </p:grpSpPr>
        <p:sp>
          <p:nvSpPr>
            <p:cNvPr id="29" name="Rectangle 28"/>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30" name="Rectangle 29"/>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905489" y="3625377"/>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3</a:t>
              </a:r>
              <a:endParaRPr lang="en-US" dirty="0">
                <a:solidFill>
                  <a:schemeClr val="bg1"/>
                </a:solidFill>
              </a:endParaRPr>
            </a:p>
          </p:txBody>
        </p:sp>
        <p:sp>
          <p:nvSpPr>
            <p:cNvPr id="32" name="TextBox 31"/>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3</a:t>
              </a:r>
              <a:endParaRPr lang="en-US" dirty="0"/>
            </a:p>
          </p:txBody>
        </p:sp>
      </p:grpSp>
      <p:grpSp>
        <p:nvGrpSpPr>
          <p:cNvPr id="33" name="Group 32"/>
          <p:cNvGrpSpPr/>
          <p:nvPr/>
        </p:nvGrpSpPr>
        <p:grpSpPr>
          <a:xfrm>
            <a:off x="6750086" y="2819400"/>
            <a:ext cx="830560" cy="376206"/>
            <a:chOff x="1921400" y="3617283"/>
            <a:chExt cx="830560" cy="376206"/>
          </a:xfrm>
        </p:grpSpPr>
        <p:sp>
          <p:nvSpPr>
            <p:cNvPr id="34" name="Rectangle 33"/>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35" name="Rectangle 34"/>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921400" y="3620091"/>
              <a:ext cx="494046" cy="369332"/>
            </a:xfrm>
            <a:prstGeom prst="rect">
              <a:avLst/>
            </a:prstGeom>
            <a:noFill/>
          </p:spPr>
          <p:txBody>
            <a:bodyPr wrap="none" rtlCol="0">
              <a:spAutoFit/>
            </a:bodyPr>
            <a:lstStyle/>
            <a:p>
              <a:r>
                <a:rPr lang="en-US" dirty="0" smtClean="0">
                  <a:solidFill>
                    <a:schemeClr val="bg1"/>
                  </a:solidFill>
                </a:rPr>
                <a:t>k’</a:t>
              </a:r>
              <a:r>
                <a:rPr lang="en-US" sz="1050" dirty="0" smtClean="0">
                  <a:solidFill>
                    <a:schemeClr val="bg1"/>
                  </a:solidFill>
                </a:rPr>
                <a:t>6</a:t>
              </a:r>
              <a:endParaRPr lang="en-US" dirty="0">
                <a:solidFill>
                  <a:schemeClr val="bg1"/>
                </a:solidFill>
              </a:endParaRPr>
            </a:p>
          </p:txBody>
        </p:sp>
        <p:sp>
          <p:nvSpPr>
            <p:cNvPr id="37" name="TextBox 36"/>
            <p:cNvSpPr txBox="1"/>
            <p:nvPr/>
          </p:nvSpPr>
          <p:spPr>
            <a:xfrm>
              <a:off x="2257914" y="3624157"/>
              <a:ext cx="494046" cy="369332"/>
            </a:xfrm>
            <a:prstGeom prst="rect">
              <a:avLst/>
            </a:prstGeom>
            <a:noFill/>
          </p:spPr>
          <p:txBody>
            <a:bodyPr wrap="none" rtlCol="0">
              <a:spAutoFit/>
            </a:bodyPr>
            <a:lstStyle/>
            <a:p>
              <a:r>
                <a:rPr lang="en-US" dirty="0" smtClean="0"/>
                <a:t>V’</a:t>
              </a:r>
              <a:r>
                <a:rPr lang="en-US" sz="1050" dirty="0" smtClean="0"/>
                <a:t>6</a:t>
              </a:r>
              <a:endParaRPr lang="en-US" dirty="0"/>
            </a:p>
          </p:txBody>
        </p:sp>
      </p:grpSp>
      <p:sp>
        <p:nvSpPr>
          <p:cNvPr id="38" name="TextBox 37"/>
          <p:cNvSpPr txBox="1"/>
          <p:nvPr/>
        </p:nvSpPr>
        <p:spPr>
          <a:xfrm>
            <a:off x="7620000" y="2667000"/>
            <a:ext cx="543739" cy="523220"/>
          </a:xfrm>
          <a:prstGeom prst="rect">
            <a:avLst/>
          </a:prstGeom>
          <a:noFill/>
        </p:spPr>
        <p:txBody>
          <a:bodyPr wrap="square" rtlCol="0">
            <a:spAutoFit/>
          </a:bodyPr>
          <a:lstStyle/>
          <a:p>
            <a:r>
              <a:rPr lang="en-US" sz="2800" dirty="0" smtClean="0"/>
              <a:t>…</a:t>
            </a:r>
            <a:endParaRPr lang="en-US" sz="2800" dirty="0"/>
          </a:p>
        </p:txBody>
      </p:sp>
      <p:sp>
        <p:nvSpPr>
          <p:cNvPr id="39" name="TextBox 38"/>
          <p:cNvSpPr txBox="1"/>
          <p:nvPr/>
        </p:nvSpPr>
        <p:spPr>
          <a:xfrm>
            <a:off x="8011339" y="2667000"/>
            <a:ext cx="543739" cy="523220"/>
          </a:xfrm>
          <a:prstGeom prst="rect">
            <a:avLst/>
          </a:prstGeom>
          <a:noFill/>
        </p:spPr>
        <p:txBody>
          <a:bodyPr wrap="square" rtlCol="0">
            <a:spAutoFit/>
          </a:bodyPr>
          <a:lstStyle/>
          <a:p>
            <a:r>
              <a:rPr lang="en-US" sz="2800" dirty="0" smtClean="0"/>
              <a:t>…</a:t>
            </a:r>
            <a:endParaRPr lang="en-US" sz="2800" dirty="0"/>
          </a:p>
        </p:txBody>
      </p:sp>
      <p:sp>
        <p:nvSpPr>
          <p:cNvPr id="40" name="Rounded Rectangle 39"/>
          <p:cNvSpPr/>
          <p:nvPr/>
        </p:nvSpPr>
        <p:spPr>
          <a:xfrm>
            <a:off x="2514600" y="3886200"/>
            <a:ext cx="1200150" cy="381000"/>
          </a:xfrm>
          <a:prstGeom prst="roundRect">
            <a:avLst/>
          </a:prstGeom>
          <a:solidFill>
            <a:srgbClr val="006600"/>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Reduce</a:t>
            </a:r>
            <a:endParaRPr lang="en-US" dirty="0"/>
          </a:p>
        </p:txBody>
      </p:sp>
      <p:sp>
        <p:nvSpPr>
          <p:cNvPr id="44" name="Rounded Rectangle 43"/>
          <p:cNvSpPr/>
          <p:nvPr/>
        </p:nvSpPr>
        <p:spPr>
          <a:xfrm>
            <a:off x="4286250" y="3886200"/>
            <a:ext cx="1200150" cy="381000"/>
          </a:xfrm>
          <a:prstGeom prst="roundRect">
            <a:avLst/>
          </a:prstGeom>
          <a:solidFill>
            <a:srgbClr val="006600"/>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Reduce</a:t>
            </a:r>
            <a:endParaRPr lang="en-US" dirty="0"/>
          </a:p>
        </p:txBody>
      </p:sp>
      <p:sp>
        <p:nvSpPr>
          <p:cNvPr id="45" name="Rounded Rectangle 44"/>
          <p:cNvSpPr/>
          <p:nvPr/>
        </p:nvSpPr>
        <p:spPr>
          <a:xfrm>
            <a:off x="6096000" y="3886200"/>
            <a:ext cx="1200150" cy="381000"/>
          </a:xfrm>
          <a:prstGeom prst="roundRect">
            <a:avLst/>
          </a:prstGeom>
          <a:solidFill>
            <a:srgbClr val="006600"/>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Reduce</a:t>
            </a:r>
            <a:endParaRPr lang="en-US" dirty="0"/>
          </a:p>
        </p:txBody>
      </p:sp>
      <p:sp>
        <p:nvSpPr>
          <p:cNvPr id="46" name="Down Arrow 45"/>
          <p:cNvSpPr/>
          <p:nvPr/>
        </p:nvSpPr>
        <p:spPr>
          <a:xfrm>
            <a:off x="3048000" y="34290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Down Arrow 46"/>
          <p:cNvSpPr/>
          <p:nvPr/>
        </p:nvSpPr>
        <p:spPr>
          <a:xfrm>
            <a:off x="4800600" y="34290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Down Arrow 47"/>
          <p:cNvSpPr/>
          <p:nvPr/>
        </p:nvSpPr>
        <p:spPr>
          <a:xfrm>
            <a:off x="6629400" y="34290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own Arrow 48"/>
          <p:cNvSpPr/>
          <p:nvPr/>
        </p:nvSpPr>
        <p:spPr>
          <a:xfrm>
            <a:off x="3048000" y="44196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Down Arrow 49"/>
          <p:cNvSpPr/>
          <p:nvPr/>
        </p:nvSpPr>
        <p:spPr>
          <a:xfrm>
            <a:off x="4800600" y="44196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own Arrow 50"/>
          <p:cNvSpPr/>
          <p:nvPr/>
        </p:nvSpPr>
        <p:spPr>
          <a:xfrm>
            <a:off x="6629400" y="4419600"/>
            <a:ext cx="228600" cy="381000"/>
          </a:xfrm>
          <a:prstGeom prst="downArrow">
            <a:avLst/>
          </a:prstGeom>
          <a:solidFill>
            <a:schemeClr val="accent2"/>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1447800" y="4953000"/>
            <a:ext cx="7162800" cy="609600"/>
          </a:xfrm>
          <a:prstGeom prst="rect">
            <a:avLst/>
          </a:prstGeom>
          <a:solidFill>
            <a:srgbClr val="00B050">
              <a:alpha val="24000"/>
            </a:srgbClr>
          </a:solidFill>
          <a:ln w="38100" cmpd="sng">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4" name="Group 53"/>
          <p:cNvGrpSpPr/>
          <p:nvPr/>
        </p:nvGrpSpPr>
        <p:grpSpPr>
          <a:xfrm>
            <a:off x="2743200" y="5105400"/>
            <a:ext cx="753870" cy="377426"/>
            <a:chOff x="1953114" y="3617283"/>
            <a:chExt cx="753870" cy="377426"/>
          </a:xfrm>
        </p:grpSpPr>
        <p:sp>
          <p:nvSpPr>
            <p:cNvPr id="55" name="Rectangle 54"/>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56" name="Rectangle 55"/>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1953114" y="3625377"/>
              <a:ext cx="393056" cy="369332"/>
            </a:xfrm>
            <a:prstGeom prst="rect">
              <a:avLst/>
            </a:prstGeom>
            <a:noFill/>
          </p:spPr>
          <p:txBody>
            <a:bodyPr wrap="none" rtlCol="0">
              <a:spAutoFit/>
            </a:bodyPr>
            <a:lstStyle/>
            <a:p>
              <a:r>
                <a:rPr lang="en-US" dirty="0" smtClean="0">
                  <a:solidFill>
                    <a:schemeClr val="bg1"/>
                  </a:solidFill>
                </a:rPr>
                <a:t>F</a:t>
              </a:r>
              <a:r>
                <a:rPr lang="en-US" sz="1050" dirty="0" smtClean="0">
                  <a:solidFill>
                    <a:schemeClr val="bg1"/>
                  </a:solidFill>
                </a:rPr>
                <a:t>1</a:t>
              </a:r>
              <a:endParaRPr lang="en-US" dirty="0">
                <a:solidFill>
                  <a:schemeClr val="bg1"/>
                </a:solidFill>
              </a:endParaRPr>
            </a:p>
          </p:txBody>
        </p:sp>
        <p:sp>
          <p:nvSpPr>
            <p:cNvPr id="58" name="TextBox 57"/>
            <p:cNvSpPr txBox="1"/>
            <p:nvPr/>
          </p:nvSpPr>
          <p:spPr>
            <a:xfrm>
              <a:off x="2291486" y="3624157"/>
              <a:ext cx="415498" cy="369332"/>
            </a:xfrm>
            <a:prstGeom prst="rect">
              <a:avLst/>
            </a:prstGeom>
            <a:noFill/>
          </p:spPr>
          <p:txBody>
            <a:bodyPr wrap="none" rtlCol="0">
              <a:spAutoFit/>
            </a:bodyPr>
            <a:lstStyle/>
            <a:p>
              <a:r>
                <a:rPr lang="en-US" dirty="0" smtClean="0"/>
                <a:t>R</a:t>
              </a:r>
              <a:r>
                <a:rPr lang="en-US" sz="1050" dirty="0" smtClean="0"/>
                <a:t>1</a:t>
              </a:r>
              <a:endParaRPr lang="en-US" dirty="0"/>
            </a:p>
          </p:txBody>
        </p:sp>
      </p:grpSp>
      <p:grpSp>
        <p:nvGrpSpPr>
          <p:cNvPr id="59" name="Group 58"/>
          <p:cNvGrpSpPr/>
          <p:nvPr/>
        </p:nvGrpSpPr>
        <p:grpSpPr>
          <a:xfrm>
            <a:off x="4495800" y="5105400"/>
            <a:ext cx="758680" cy="377426"/>
            <a:chOff x="1953114" y="3617283"/>
            <a:chExt cx="758680" cy="377426"/>
          </a:xfrm>
        </p:grpSpPr>
        <p:sp>
          <p:nvSpPr>
            <p:cNvPr id="60" name="Rectangle 59"/>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61" name="Rectangle 60"/>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1953114" y="3625377"/>
              <a:ext cx="393056" cy="369332"/>
            </a:xfrm>
            <a:prstGeom prst="rect">
              <a:avLst/>
            </a:prstGeom>
            <a:noFill/>
          </p:spPr>
          <p:txBody>
            <a:bodyPr wrap="none" rtlCol="0">
              <a:spAutoFit/>
            </a:bodyPr>
            <a:lstStyle/>
            <a:p>
              <a:r>
                <a:rPr lang="en-US" dirty="0" smtClean="0">
                  <a:solidFill>
                    <a:schemeClr val="bg1"/>
                  </a:solidFill>
                </a:rPr>
                <a:t>F</a:t>
              </a:r>
              <a:r>
                <a:rPr lang="en-US" sz="1050" dirty="0" smtClean="0">
                  <a:solidFill>
                    <a:schemeClr val="bg1"/>
                  </a:solidFill>
                </a:rPr>
                <a:t>2</a:t>
              </a:r>
              <a:endParaRPr lang="en-US" dirty="0">
                <a:solidFill>
                  <a:schemeClr val="bg1"/>
                </a:solidFill>
              </a:endParaRPr>
            </a:p>
          </p:txBody>
        </p:sp>
        <p:sp>
          <p:nvSpPr>
            <p:cNvPr id="63" name="TextBox 62"/>
            <p:cNvSpPr txBox="1"/>
            <p:nvPr/>
          </p:nvSpPr>
          <p:spPr>
            <a:xfrm>
              <a:off x="2291486" y="3624157"/>
              <a:ext cx="420308" cy="369332"/>
            </a:xfrm>
            <a:prstGeom prst="rect">
              <a:avLst/>
            </a:prstGeom>
            <a:noFill/>
          </p:spPr>
          <p:txBody>
            <a:bodyPr wrap="none" rtlCol="0">
              <a:spAutoFit/>
            </a:bodyPr>
            <a:lstStyle/>
            <a:p>
              <a:r>
                <a:rPr lang="en-US" dirty="0" smtClean="0"/>
                <a:t>R</a:t>
              </a:r>
              <a:r>
                <a:rPr lang="en-US" sz="1050" dirty="0" smtClean="0"/>
                <a:t>2</a:t>
              </a:r>
              <a:endParaRPr lang="en-US" dirty="0"/>
            </a:p>
          </p:txBody>
        </p:sp>
      </p:grpSp>
      <p:grpSp>
        <p:nvGrpSpPr>
          <p:cNvPr id="74" name="Group 73"/>
          <p:cNvGrpSpPr/>
          <p:nvPr/>
        </p:nvGrpSpPr>
        <p:grpSpPr>
          <a:xfrm>
            <a:off x="6324600" y="5108974"/>
            <a:ext cx="758680" cy="377426"/>
            <a:chOff x="1953114" y="3617283"/>
            <a:chExt cx="758680" cy="377426"/>
          </a:xfrm>
        </p:grpSpPr>
        <p:sp>
          <p:nvSpPr>
            <p:cNvPr id="75" name="Rectangle 74"/>
            <p:cNvSpPr/>
            <p:nvPr/>
          </p:nvSpPr>
          <p:spPr>
            <a:xfrm>
              <a:off x="1981200" y="3657600"/>
              <a:ext cx="677917" cy="252249"/>
            </a:xfrm>
            <a:prstGeom prst="rect">
              <a:avLst/>
            </a:prstGeom>
            <a:solidFill>
              <a:schemeClr val="tx1"/>
            </a:solidFill>
            <a:ln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76" name="Rectangle 75"/>
            <p:cNvSpPr/>
            <p:nvPr/>
          </p:nvSpPr>
          <p:spPr>
            <a:xfrm>
              <a:off x="2316854" y="3617283"/>
              <a:ext cx="375858" cy="308540"/>
            </a:xfrm>
            <a:prstGeom prst="rect">
              <a:avLst/>
            </a:prstGeom>
            <a:solidFill>
              <a:schemeClr val="bg1"/>
            </a:solidFill>
            <a:ln w="349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1953114" y="3625377"/>
              <a:ext cx="393056" cy="369332"/>
            </a:xfrm>
            <a:prstGeom prst="rect">
              <a:avLst/>
            </a:prstGeom>
            <a:noFill/>
          </p:spPr>
          <p:txBody>
            <a:bodyPr wrap="none" rtlCol="0">
              <a:spAutoFit/>
            </a:bodyPr>
            <a:lstStyle/>
            <a:p>
              <a:r>
                <a:rPr lang="en-US" dirty="0" smtClean="0">
                  <a:solidFill>
                    <a:schemeClr val="bg1"/>
                  </a:solidFill>
                </a:rPr>
                <a:t>F</a:t>
              </a:r>
              <a:r>
                <a:rPr lang="en-US" sz="1050" dirty="0" smtClean="0">
                  <a:solidFill>
                    <a:schemeClr val="bg1"/>
                  </a:solidFill>
                </a:rPr>
                <a:t>3</a:t>
              </a:r>
              <a:endParaRPr lang="en-US" dirty="0">
                <a:solidFill>
                  <a:schemeClr val="bg1"/>
                </a:solidFill>
              </a:endParaRPr>
            </a:p>
          </p:txBody>
        </p:sp>
        <p:sp>
          <p:nvSpPr>
            <p:cNvPr id="78" name="TextBox 77"/>
            <p:cNvSpPr txBox="1"/>
            <p:nvPr/>
          </p:nvSpPr>
          <p:spPr>
            <a:xfrm>
              <a:off x="2291486" y="3624157"/>
              <a:ext cx="420308" cy="369332"/>
            </a:xfrm>
            <a:prstGeom prst="rect">
              <a:avLst/>
            </a:prstGeom>
            <a:noFill/>
          </p:spPr>
          <p:txBody>
            <a:bodyPr wrap="none" rtlCol="0">
              <a:spAutoFit/>
            </a:bodyPr>
            <a:lstStyle/>
            <a:p>
              <a:r>
                <a:rPr lang="en-US" dirty="0" smtClean="0"/>
                <a:t>R</a:t>
              </a:r>
              <a:r>
                <a:rPr lang="en-US" sz="1050" dirty="0" smtClean="0"/>
                <a:t>3</a:t>
              </a:r>
              <a:endParaRPr lang="en-US" dirty="0"/>
            </a:p>
          </p:txBody>
        </p:sp>
      </p:grpSp>
      <p:sp>
        <p:nvSpPr>
          <p:cNvPr id="85" name="TextBox 84"/>
          <p:cNvSpPr txBox="1"/>
          <p:nvPr/>
        </p:nvSpPr>
        <p:spPr>
          <a:xfrm>
            <a:off x="8011339" y="4953000"/>
            <a:ext cx="543739" cy="523220"/>
          </a:xfrm>
          <a:prstGeom prst="rect">
            <a:avLst/>
          </a:prstGeom>
          <a:noFill/>
        </p:spPr>
        <p:txBody>
          <a:bodyPr wrap="square" rtlCol="0">
            <a:spAutoFit/>
          </a:bodyPr>
          <a:lstStyle/>
          <a:p>
            <a:r>
              <a:rPr lang="en-US" sz="2800" dirty="0" smtClean="0"/>
              <a:t>…</a:t>
            </a:r>
            <a:endParaRPr lang="en-US" sz="2800" dirty="0"/>
          </a:p>
        </p:txBody>
      </p:sp>
      <p:sp>
        <p:nvSpPr>
          <p:cNvPr id="119" name="TextBox 118"/>
          <p:cNvSpPr txBox="1"/>
          <p:nvPr/>
        </p:nvSpPr>
        <p:spPr>
          <a:xfrm>
            <a:off x="7620000" y="4953000"/>
            <a:ext cx="543739" cy="523220"/>
          </a:xfrm>
          <a:prstGeom prst="rect">
            <a:avLst/>
          </a:prstGeom>
          <a:noFill/>
        </p:spPr>
        <p:txBody>
          <a:bodyPr wrap="square" rtlCol="0">
            <a:spAutoFit/>
          </a:bodyPr>
          <a:lstStyle/>
          <a:p>
            <a:r>
              <a:rPr lang="en-US" sz="2800" dirty="0" smtClean="0"/>
              <a:t>…</a:t>
            </a:r>
            <a:endParaRPr lang="en-US" sz="2800" dirty="0"/>
          </a:p>
        </p:txBody>
      </p:sp>
      <p:sp>
        <p:nvSpPr>
          <p:cNvPr id="121" name="Rectangle 120"/>
          <p:cNvSpPr/>
          <p:nvPr/>
        </p:nvSpPr>
        <p:spPr>
          <a:xfrm>
            <a:off x="0" y="2743200"/>
            <a:ext cx="1600200" cy="523220"/>
          </a:xfrm>
          <a:prstGeom prst="rect">
            <a:avLst/>
          </a:prstGeom>
        </p:spPr>
        <p:txBody>
          <a:bodyPr wrap="square">
            <a:spAutoFit/>
          </a:bodyPr>
          <a:lstStyle/>
          <a:p>
            <a:pPr algn="ctr"/>
            <a:r>
              <a:rPr lang="en-US" sz="1400" dirty="0" smtClean="0"/>
              <a:t>Intermediate </a:t>
            </a:r>
          </a:p>
          <a:p>
            <a:pPr algn="ctr"/>
            <a:r>
              <a:rPr lang="en-US" sz="1400" dirty="0" smtClean="0"/>
              <a:t>map output</a:t>
            </a:r>
            <a:endParaRPr lang="en-US" sz="1400" dirty="0"/>
          </a:p>
        </p:txBody>
      </p:sp>
      <p:sp>
        <p:nvSpPr>
          <p:cNvPr id="122" name="Rectangle 121"/>
          <p:cNvSpPr/>
          <p:nvPr/>
        </p:nvSpPr>
        <p:spPr>
          <a:xfrm>
            <a:off x="381000" y="5029200"/>
            <a:ext cx="1066800" cy="523220"/>
          </a:xfrm>
          <a:prstGeom prst="rect">
            <a:avLst/>
          </a:prstGeom>
        </p:spPr>
        <p:txBody>
          <a:bodyPr wrap="square">
            <a:spAutoFit/>
          </a:bodyPr>
          <a:lstStyle/>
          <a:p>
            <a:pPr algn="ctr"/>
            <a:r>
              <a:rPr lang="en-US" sz="1400" dirty="0" smtClean="0"/>
              <a:t>Final Result</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idx="1"/>
          </p:nvPr>
        </p:nvSpPr>
        <p:spPr>
          <a:xfrm>
            <a:off x="457200" y="1981200"/>
            <a:ext cx="8229600" cy="3237809"/>
          </a:xfrm>
          <a:ln/>
        </p:spPr>
        <p:txBody>
          <a:bodyPr>
            <a:spAutoFit/>
          </a:bodyPr>
          <a:lstStyle/>
          <a:p>
            <a:pPr>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t>map() functions </a:t>
            </a:r>
            <a:r>
              <a:rPr lang="en-GB" dirty="0" smtClean="0"/>
              <a:t>run in parallel, creating different intermediate </a:t>
            </a:r>
            <a:r>
              <a:rPr lang="en-GB" dirty="0"/>
              <a:t>values from different input data </a:t>
            </a:r>
            <a:r>
              <a:rPr lang="en-GB" dirty="0" smtClean="0"/>
              <a:t>elements</a:t>
            </a:r>
            <a:endParaRPr lang="en-GB" dirty="0"/>
          </a:p>
          <a:p>
            <a:pPr>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t>reduce() functions also run in </a:t>
            </a:r>
            <a:r>
              <a:rPr lang="en-GB" dirty="0" smtClean="0"/>
              <a:t>parallel,   working with assigned output key</a:t>
            </a:r>
            <a:endParaRPr lang="en-GB" dirty="0"/>
          </a:p>
          <a:p>
            <a:pPr>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t>All values are </a:t>
            </a:r>
            <a:r>
              <a:rPr lang="en-GB" dirty="0" smtClean="0"/>
              <a:t>processed </a:t>
            </a:r>
            <a:r>
              <a:rPr lang="en-GB" i="1" dirty="0"/>
              <a:t>independently</a:t>
            </a:r>
          </a:p>
          <a:p>
            <a:pPr>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Reduce </a:t>
            </a:r>
            <a:r>
              <a:rPr lang="en-GB" dirty="0"/>
              <a:t>phase can’t start until map phase is completely finished.</a:t>
            </a:r>
          </a:p>
        </p:txBody>
      </p:sp>
      <p:sp>
        <p:nvSpPr>
          <p:cNvPr id="26625" name="Rectangle 1"/>
          <p:cNvSpPr>
            <a:spLocks noGrp="1" noChangeArrowheads="1"/>
          </p:cNvSpPr>
          <p:nvPr>
            <p:ph type="title"/>
          </p:nvPr>
        </p:nvSpPr>
        <p:spPr>
          <a:xfrm>
            <a:off x="457200" y="457200"/>
            <a:ext cx="8229600" cy="1371600"/>
          </a:xfrm>
          <a:ln/>
        </p:spPr>
        <p:txBody>
          <a:bodyPr>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t>Parallelism</a:t>
            </a:r>
          </a:p>
        </p:txBody>
      </p:sp>
      <p:sp>
        <p:nvSpPr>
          <p:cNvPr id="4" name="Rectangle 3"/>
          <p:cNvSpPr/>
          <p:nvPr/>
        </p:nvSpPr>
        <p:spPr>
          <a:xfrm>
            <a:off x="-76200" y="6626423"/>
            <a:ext cx="8839200" cy="307777"/>
          </a:xfrm>
          <a:prstGeom prst="rect">
            <a:avLst/>
          </a:prstGeom>
        </p:spPr>
        <p:txBody>
          <a:bodyPr wrap="square">
            <a:spAutoFit/>
          </a:bodyPr>
          <a:lstStyle/>
          <a:p>
            <a:r>
              <a:rPr lang="en-US" sz="1400" dirty="0" smtClean="0"/>
              <a:t>Source: http://code.google.com/edu/parallel/mapreduce-tutorial.html</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Open Source </a:t>
            </a:r>
            <a:r>
              <a:rPr lang="en-US" dirty="0" err="1" smtClean="0"/>
              <a:t>MapReduce</a:t>
            </a:r>
            <a:r>
              <a:rPr lang="en-US" dirty="0" smtClean="0"/>
              <a:t> framework implementation</a:t>
            </a:r>
          </a:p>
          <a:p>
            <a:r>
              <a:rPr lang="en-US" dirty="0" smtClean="0"/>
              <a:t>Widely used by</a:t>
            </a:r>
          </a:p>
          <a:p>
            <a:pPr lvl="1"/>
            <a:r>
              <a:rPr lang="en-US" dirty="0" smtClean="0"/>
              <a:t>Amazon Elastic </a:t>
            </a:r>
            <a:r>
              <a:rPr lang="en-US" dirty="0" err="1" smtClean="0"/>
              <a:t>MapReduce</a:t>
            </a:r>
            <a:endParaRPr lang="en-US" dirty="0" smtClean="0"/>
          </a:p>
          <a:p>
            <a:pPr lvl="1"/>
            <a:r>
              <a:rPr lang="en-US" dirty="0" smtClean="0"/>
              <a:t>EBay</a:t>
            </a:r>
          </a:p>
          <a:p>
            <a:pPr lvl="1"/>
            <a:r>
              <a:rPr lang="en-US" dirty="0" err="1" smtClean="0"/>
              <a:t>FaceBook</a:t>
            </a:r>
            <a:endParaRPr lang="en-US" dirty="0" smtClean="0"/>
          </a:p>
          <a:p>
            <a:pPr lvl="1"/>
            <a:r>
              <a:rPr lang="en-US" dirty="0" err="1" smtClean="0"/>
              <a:t>TeraSort</a:t>
            </a:r>
            <a:r>
              <a:rPr lang="en-US" dirty="0" smtClean="0"/>
              <a:t> in Yahoo! </a:t>
            </a:r>
          </a:p>
          <a:p>
            <a:pPr lvl="1"/>
            <a:r>
              <a:rPr lang="en-US" dirty="0" smtClean="0"/>
              <a:t>…</a:t>
            </a:r>
          </a:p>
          <a:p>
            <a:r>
              <a:rPr lang="en-US" dirty="0" smtClean="0"/>
              <a:t>Active community</a:t>
            </a:r>
          </a:p>
          <a:p>
            <a:r>
              <a:rPr lang="en-US" dirty="0" smtClean="0"/>
              <a:t>Many sub projects</a:t>
            </a:r>
          </a:p>
          <a:p>
            <a:pPr lvl="1"/>
            <a:r>
              <a:rPr lang="en-US" dirty="0" smtClean="0"/>
              <a:t>HDFS</a:t>
            </a:r>
          </a:p>
          <a:p>
            <a:pPr lvl="1"/>
            <a:r>
              <a:rPr lang="en-US" dirty="0" smtClean="0"/>
              <a:t>Pig Latin</a:t>
            </a:r>
          </a:p>
          <a:p>
            <a:pPr lvl="1"/>
            <a:r>
              <a:rPr lang="en-US" dirty="0" err="1" smtClean="0"/>
              <a:t>Hbase</a:t>
            </a:r>
            <a:endParaRPr lang="en-US" dirty="0" smtClean="0"/>
          </a:p>
          <a:p>
            <a:pPr lvl="1"/>
            <a:r>
              <a:rPr lang="en-US" dirty="0" smtClean="0"/>
              <a:t>…</a:t>
            </a:r>
          </a:p>
          <a:p>
            <a:pPr lvl="1"/>
            <a:endParaRPr lang="en-US" dirty="0" smtClean="0"/>
          </a:p>
          <a:p>
            <a:endParaRPr lang="en-US" dirty="0"/>
          </a:p>
        </p:txBody>
      </p:sp>
      <p:sp>
        <p:nvSpPr>
          <p:cNvPr id="3" name="Title 2"/>
          <p:cNvSpPr>
            <a:spLocks noGrp="1"/>
          </p:cNvSpPr>
          <p:nvPr>
            <p:ph type="title"/>
          </p:nvPr>
        </p:nvSpPr>
        <p:spPr/>
        <p:txBody>
          <a:bodyPr/>
          <a:lstStyle/>
          <a:p>
            <a:r>
              <a:rPr lang="en-US" dirty="0" smtClean="0"/>
              <a:t>Apache Hadoop</a:t>
            </a:r>
            <a:endParaRPr lang="en-US" dirty="0"/>
          </a:p>
        </p:txBody>
      </p:sp>
      <p:sp>
        <p:nvSpPr>
          <p:cNvPr id="4" name="Rectangle 3"/>
          <p:cNvSpPr/>
          <p:nvPr/>
        </p:nvSpPr>
        <p:spPr>
          <a:xfrm>
            <a:off x="-76200" y="6626423"/>
            <a:ext cx="8839200" cy="523220"/>
          </a:xfrm>
          <a:prstGeom prst="rect">
            <a:avLst/>
          </a:prstGeom>
        </p:spPr>
        <p:txBody>
          <a:bodyPr wrap="square">
            <a:spAutoFit/>
          </a:bodyPr>
          <a:lstStyle/>
          <a:p>
            <a:r>
              <a:rPr lang="en-US" sz="1400" dirty="0" smtClean="0"/>
              <a:t>Source: </a:t>
            </a:r>
            <a:r>
              <a:rPr lang="en-US" sz="1400" dirty="0" smtClean="0">
                <a:hlinkClick r:id="rId2"/>
              </a:rPr>
              <a:t>http://wiki.apache.org/hadoop/PoweredBy</a:t>
            </a:r>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pic>
        <p:nvPicPr>
          <p:cNvPr id="53250" name="Picture 2"/>
          <p:cNvPicPr>
            <a:picLocks noChangeAspect="1" noChangeArrowheads="1"/>
          </p:cNvPicPr>
          <p:nvPr/>
        </p:nvPicPr>
        <p:blipFill>
          <a:blip r:embed="rId3" cstate="print"/>
          <a:srcRect/>
          <a:stretch>
            <a:fillRect/>
          </a:stretch>
        </p:blipFill>
        <p:spPr bwMode="auto">
          <a:xfrm>
            <a:off x="649392" y="1371600"/>
            <a:ext cx="7885008" cy="4953000"/>
          </a:xfrm>
          <a:prstGeom prst="rect">
            <a:avLst/>
          </a:prstGeom>
          <a:noFill/>
          <a:ln w="9525">
            <a:noFill/>
            <a:miter lim="800000"/>
            <a:headEnd/>
            <a:tailEnd/>
          </a:ln>
        </p:spPr>
      </p:pic>
      <p:sp>
        <p:nvSpPr>
          <p:cNvPr id="5" name="Rectangle 4"/>
          <p:cNvSpPr/>
          <p:nvPr/>
        </p:nvSpPr>
        <p:spPr>
          <a:xfrm>
            <a:off x="-76200" y="6626423"/>
            <a:ext cx="8839200" cy="307777"/>
          </a:xfrm>
          <a:prstGeom prst="rect">
            <a:avLst/>
          </a:prstGeom>
        </p:spPr>
        <p:txBody>
          <a:bodyPr wrap="square">
            <a:spAutoFit/>
          </a:bodyPr>
          <a:lstStyle/>
          <a:p>
            <a:r>
              <a:rPr lang="en-US" sz="1400" dirty="0" smtClean="0"/>
              <a:t>Source: http://code.google.com/edu/parallel/mapreduce-tutorial.html</a:t>
            </a:r>
            <a:endParaRPr lang="en-US" sz="1400" dirty="0"/>
          </a:p>
        </p:txBody>
      </p:sp>
      <p:pic>
        <p:nvPicPr>
          <p:cNvPr id="53251" name="Picture 3"/>
          <p:cNvPicPr>
            <a:picLocks noChangeAspect="1" noChangeArrowheads="1"/>
          </p:cNvPicPr>
          <p:nvPr/>
        </p:nvPicPr>
        <p:blipFill>
          <a:blip r:embed="rId4" cstate="print"/>
          <a:srcRect/>
          <a:stretch>
            <a:fillRect/>
          </a:stretch>
        </p:blipFill>
        <p:spPr bwMode="auto">
          <a:xfrm>
            <a:off x="381000" y="914400"/>
            <a:ext cx="8262937" cy="5590980"/>
          </a:xfrm>
          <a:prstGeom prst="rect">
            <a:avLst/>
          </a:prstGeom>
          <a:noFill/>
          <a:ln w="9525">
            <a:noFill/>
            <a:miter lim="800000"/>
            <a:headEnd/>
            <a:tailEnd/>
          </a:ln>
        </p:spPr>
      </p:pic>
      <p:sp>
        <p:nvSpPr>
          <p:cNvPr id="3" name="Title 2"/>
          <p:cNvSpPr>
            <a:spLocks noGrp="1"/>
          </p:cNvSpPr>
          <p:nvPr>
            <p:ph type="title"/>
          </p:nvPr>
        </p:nvSpPr>
        <p:spPr>
          <a:xfrm>
            <a:off x="228600" y="152400"/>
            <a:ext cx="8229600" cy="1143000"/>
          </a:xfrm>
        </p:spPr>
        <p:txBody>
          <a:bodyPr>
            <a:normAutofit/>
          </a:bodyPr>
          <a:lstStyle/>
          <a:p>
            <a:r>
              <a:rPr lang="en-US" sz="4000" dirty="0" smtClean="0"/>
              <a:t>Execution Overview</a:t>
            </a:r>
            <a:endParaRPr lang="en-US"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idx="1"/>
          </p:nvPr>
        </p:nvSpPr>
        <p:spPr>
          <a:xfrm>
            <a:off x="457200" y="1981200"/>
            <a:ext cx="8229600" cy="2375009"/>
          </a:xfrm>
          <a:ln/>
        </p:spPr>
        <p:txBody>
          <a:bodyPr>
            <a:spAutoFit/>
          </a:bodyPr>
          <a:lstStyle/>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err="1" smtClean="0"/>
              <a:t>Autoparallelization</a:t>
            </a:r>
            <a:endParaRPr lang="en-GB" dirty="0" smtClean="0"/>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data distribution</a:t>
            </a:r>
            <a:endParaRPr lang="en-GB" dirty="0"/>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Fault-tolerant</a:t>
            </a:r>
            <a:endParaRPr lang="en-GB" dirty="0"/>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Status monitoring </a:t>
            </a:r>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Simple programming constructs</a:t>
            </a:r>
            <a:endParaRPr lang="en-GB" dirty="0"/>
          </a:p>
        </p:txBody>
      </p:sp>
      <p:sp>
        <p:nvSpPr>
          <p:cNvPr id="21505" name="Rectangle 1"/>
          <p:cNvSpPr>
            <a:spLocks noGrp="1" noChangeArrowheads="1"/>
          </p:cNvSpPr>
          <p:nvPr>
            <p:ph type="title"/>
          </p:nvPr>
        </p:nvSpPr>
        <p:spPr>
          <a:xfrm>
            <a:off x="457200" y="1244025"/>
            <a:ext cx="8229600" cy="615553"/>
          </a:xfrm>
          <a:ln/>
        </p:spPr>
        <p:txBody>
          <a:bodyPr>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400" dirty="0" err="1" smtClean="0"/>
              <a:t>MapReduce</a:t>
            </a:r>
            <a:r>
              <a:rPr lang="en-GB" sz="3400" dirty="0" smtClean="0"/>
              <a:t> in Apache </a:t>
            </a:r>
            <a:r>
              <a:rPr lang="en-GB" sz="3400" dirty="0" err="1" smtClean="0"/>
              <a:t>Hadoop</a:t>
            </a:r>
            <a:endParaRPr lang="en-GB" sz="3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“Hello World” in </a:t>
            </a:r>
            <a:r>
              <a:rPr lang="en-US" dirty="0" err="1" smtClean="0"/>
              <a:t>MapReduce</a:t>
            </a:r>
            <a:r>
              <a:rPr lang="en-US" dirty="0" smtClean="0"/>
              <a:t> programming style</a:t>
            </a:r>
          </a:p>
          <a:p>
            <a:r>
              <a:rPr lang="en-US" dirty="0" smtClean="0"/>
              <a:t>Fits well with the </a:t>
            </a:r>
            <a:r>
              <a:rPr lang="en-US" dirty="0" err="1" smtClean="0"/>
              <a:t>MapReduce</a:t>
            </a:r>
            <a:r>
              <a:rPr lang="en-US" dirty="0" smtClean="0"/>
              <a:t> programming model</a:t>
            </a:r>
          </a:p>
          <a:p>
            <a:pPr lvl="1"/>
            <a:r>
              <a:rPr lang="en-US" dirty="0" smtClean="0"/>
              <a:t>count occurrence of each word in given files</a:t>
            </a:r>
          </a:p>
          <a:p>
            <a:pPr lvl="1"/>
            <a:r>
              <a:rPr lang="en-US" dirty="0" smtClean="0"/>
              <a:t>each file (may be split) run in parallel</a:t>
            </a:r>
          </a:p>
          <a:p>
            <a:pPr lvl="1"/>
            <a:r>
              <a:rPr lang="en-US" dirty="0" smtClean="0"/>
              <a:t>need reduce phase to collect final result</a:t>
            </a:r>
          </a:p>
          <a:p>
            <a:r>
              <a:rPr lang="en-US" dirty="0" smtClean="0"/>
              <a:t>Three main parts:</a:t>
            </a:r>
          </a:p>
          <a:p>
            <a:pPr lvl="1"/>
            <a:r>
              <a:rPr lang="en-US" dirty="0" err="1" smtClean="0"/>
              <a:t>Mapper</a:t>
            </a:r>
            <a:endParaRPr lang="en-US" dirty="0" smtClean="0"/>
          </a:p>
          <a:p>
            <a:pPr lvl="1"/>
            <a:r>
              <a:rPr lang="en-US" dirty="0" smtClean="0"/>
              <a:t>Reducer</a:t>
            </a:r>
          </a:p>
          <a:p>
            <a:pPr lvl="1"/>
            <a:r>
              <a:rPr lang="en-US" dirty="0" smtClean="0"/>
              <a:t>Driver</a:t>
            </a:r>
            <a:endParaRPr lang="en-US" dirty="0"/>
          </a:p>
        </p:txBody>
      </p:sp>
      <p:sp>
        <p:nvSpPr>
          <p:cNvPr id="2" name="Title 1"/>
          <p:cNvSpPr>
            <a:spLocks noGrp="1"/>
          </p:cNvSpPr>
          <p:nvPr>
            <p:ph type="title"/>
          </p:nvPr>
        </p:nvSpPr>
        <p:spPr/>
        <p:txBody>
          <a:bodyPr/>
          <a:lstStyle/>
          <a:p>
            <a:r>
              <a:rPr lang="en-US" dirty="0" smtClean="0"/>
              <a:t>Demo 1 - </a:t>
            </a:r>
            <a:r>
              <a:rPr lang="en-US" dirty="0" err="1" smtClean="0"/>
              <a:t>WordCount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Word Count</a:t>
            </a:r>
            <a:endParaRPr lang="en-US" dirty="0"/>
          </a:p>
        </p:txBody>
      </p:sp>
      <p:sp>
        <p:nvSpPr>
          <p:cNvPr id="4" name="TextBox 3"/>
          <p:cNvSpPr txBox="1"/>
          <p:nvPr/>
        </p:nvSpPr>
        <p:spPr>
          <a:xfrm>
            <a:off x="152400" y="3255820"/>
            <a:ext cx="1447800" cy="923330"/>
          </a:xfrm>
          <a:prstGeom prst="rect">
            <a:avLst/>
          </a:prstGeom>
          <a:noFill/>
          <a:ln w="6350">
            <a:solidFill>
              <a:schemeClr val="tx1"/>
            </a:solidFill>
          </a:ln>
        </p:spPr>
        <p:txBody>
          <a:bodyPr wrap="square" rtlCol="0">
            <a:spAutoFit/>
          </a:bodyPr>
          <a:lstStyle/>
          <a:p>
            <a:r>
              <a:rPr lang="en-US" b="1" dirty="0" err="1" smtClean="0"/>
              <a:t>foo</a:t>
            </a:r>
            <a:r>
              <a:rPr lang="en-US" b="1" dirty="0" smtClean="0"/>
              <a:t> car bar</a:t>
            </a:r>
          </a:p>
          <a:p>
            <a:r>
              <a:rPr lang="en-US" b="1" dirty="0" err="1" smtClean="0"/>
              <a:t>foo</a:t>
            </a:r>
            <a:r>
              <a:rPr lang="en-US" b="1" dirty="0" smtClean="0"/>
              <a:t> bar </a:t>
            </a:r>
            <a:r>
              <a:rPr lang="en-US" b="1" dirty="0" err="1" smtClean="0"/>
              <a:t>foo</a:t>
            </a:r>
            <a:endParaRPr lang="en-US" b="1" dirty="0" smtClean="0"/>
          </a:p>
          <a:p>
            <a:r>
              <a:rPr lang="en-US" b="1" dirty="0" smtClean="0"/>
              <a:t>car </a:t>
            </a:r>
            <a:r>
              <a:rPr lang="en-US" b="1" dirty="0" err="1" smtClean="0"/>
              <a:t>car</a:t>
            </a:r>
            <a:r>
              <a:rPr lang="en-US" b="1" dirty="0" smtClean="0"/>
              <a:t>  </a:t>
            </a:r>
            <a:r>
              <a:rPr lang="en-US" b="1" dirty="0" err="1" smtClean="0"/>
              <a:t>car</a:t>
            </a:r>
            <a:endParaRPr lang="en-US" b="1" dirty="0" smtClean="0"/>
          </a:p>
        </p:txBody>
      </p:sp>
      <p:sp>
        <p:nvSpPr>
          <p:cNvPr id="5" name="Rectangle 4"/>
          <p:cNvSpPr/>
          <p:nvPr/>
        </p:nvSpPr>
        <p:spPr>
          <a:xfrm>
            <a:off x="2362200" y="1981200"/>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car, 1</a:t>
            </a:r>
          </a:p>
          <a:p>
            <a:pPr algn="ctr"/>
            <a:r>
              <a:rPr lang="en-US" dirty="0" smtClean="0"/>
              <a:t>bar, 1</a:t>
            </a:r>
            <a:endParaRPr lang="en-US" dirty="0"/>
          </a:p>
        </p:txBody>
      </p:sp>
      <p:sp>
        <p:nvSpPr>
          <p:cNvPr id="7" name="Rectangle 6"/>
          <p:cNvSpPr/>
          <p:nvPr/>
        </p:nvSpPr>
        <p:spPr>
          <a:xfrm>
            <a:off x="2362200" y="3276600"/>
            <a:ext cx="12192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bar, 1</a:t>
            </a:r>
          </a:p>
          <a:p>
            <a:pPr algn="ctr"/>
            <a:r>
              <a:rPr lang="en-US" dirty="0" err="1" smtClean="0"/>
              <a:t>foo</a:t>
            </a:r>
            <a:r>
              <a:rPr lang="en-US" dirty="0" smtClean="0"/>
              <a:t>, 1</a:t>
            </a:r>
            <a:endParaRPr lang="en-US" dirty="0"/>
          </a:p>
        </p:txBody>
      </p:sp>
      <p:sp>
        <p:nvSpPr>
          <p:cNvPr id="9" name="Rectangle 8"/>
          <p:cNvSpPr/>
          <p:nvPr/>
        </p:nvSpPr>
        <p:spPr>
          <a:xfrm>
            <a:off x="2362200" y="4495800"/>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1</a:t>
            </a:r>
          </a:p>
          <a:p>
            <a:pPr algn="ctr"/>
            <a:r>
              <a:rPr lang="en-US" dirty="0" smtClean="0"/>
              <a:t>car, 1</a:t>
            </a:r>
          </a:p>
          <a:p>
            <a:pPr algn="ctr"/>
            <a:r>
              <a:rPr lang="en-US" dirty="0" smtClean="0"/>
              <a:t>car, 1</a:t>
            </a:r>
            <a:endParaRPr lang="en-US" dirty="0"/>
          </a:p>
        </p:txBody>
      </p:sp>
      <p:cxnSp>
        <p:nvCxnSpPr>
          <p:cNvPr id="11" name="Straight Arrow Connector 10"/>
          <p:cNvCxnSpPr>
            <a:stCxn id="4" idx="3"/>
            <a:endCxn id="5" idx="1"/>
          </p:cNvCxnSpPr>
          <p:nvPr/>
        </p:nvCxnSpPr>
        <p:spPr>
          <a:xfrm flipV="1">
            <a:off x="1600200" y="2438400"/>
            <a:ext cx="762000" cy="127908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3"/>
            <a:endCxn id="7" idx="1"/>
          </p:cNvCxnSpPr>
          <p:nvPr/>
        </p:nvCxnSpPr>
        <p:spPr>
          <a:xfrm flipV="1">
            <a:off x="1600200" y="3695700"/>
            <a:ext cx="762000" cy="2178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3"/>
            <a:endCxn id="9" idx="1"/>
          </p:cNvCxnSpPr>
          <p:nvPr/>
        </p:nvCxnSpPr>
        <p:spPr>
          <a:xfrm>
            <a:off x="1600200" y="3717485"/>
            <a:ext cx="762000" cy="123551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343870" y="1981200"/>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err="1" smtClean="0"/>
              <a:t>foo</a:t>
            </a:r>
            <a:r>
              <a:rPr lang="en-US" dirty="0" smtClean="0"/>
              <a:t>, 1</a:t>
            </a:r>
          </a:p>
          <a:p>
            <a:pPr algn="ctr"/>
            <a:r>
              <a:rPr lang="en-US" dirty="0" err="1" smtClean="0"/>
              <a:t>foo</a:t>
            </a:r>
            <a:r>
              <a:rPr lang="en-US" dirty="0" smtClean="0"/>
              <a:t>, 1</a:t>
            </a:r>
            <a:endParaRPr lang="en-US" dirty="0"/>
          </a:p>
        </p:txBody>
      </p:sp>
      <p:sp>
        <p:nvSpPr>
          <p:cNvPr id="26" name="Rectangle 25"/>
          <p:cNvSpPr/>
          <p:nvPr/>
        </p:nvSpPr>
        <p:spPr>
          <a:xfrm>
            <a:off x="5343870" y="4419600"/>
            <a:ext cx="1219200" cy="1143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1</a:t>
            </a:r>
          </a:p>
          <a:p>
            <a:pPr algn="ctr"/>
            <a:r>
              <a:rPr lang="en-US" dirty="0" smtClean="0"/>
              <a:t>car, 1</a:t>
            </a:r>
          </a:p>
          <a:p>
            <a:pPr algn="ctr"/>
            <a:r>
              <a:rPr lang="en-US" dirty="0" smtClean="0"/>
              <a:t>car, 1</a:t>
            </a:r>
          </a:p>
          <a:p>
            <a:pPr algn="ctr"/>
            <a:r>
              <a:rPr lang="en-US" dirty="0" smtClean="0"/>
              <a:t>car,1</a:t>
            </a:r>
            <a:endParaRPr lang="en-US" dirty="0"/>
          </a:p>
        </p:txBody>
      </p:sp>
      <p:sp>
        <p:nvSpPr>
          <p:cNvPr id="27" name="Rectangle 26"/>
          <p:cNvSpPr/>
          <p:nvPr/>
        </p:nvSpPr>
        <p:spPr>
          <a:xfrm>
            <a:off x="5343870" y="3276600"/>
            <a:ext cx="12192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bar, 1</a:t>
            </a:r>
          </a:p>
          <a:p>
            <a:pPr algn="ctr"/>
            <a:r>
              <a:rPr lang="en-US" dirty="0" smtClean="0"/>
              <a:t>bar, 1</a:t>
            </a:r>
            <a:endParaRPr lang="en-US" dirty="0"/>
          </a:p>
        </p:txBody>
      </p:sp>
      <p:sp>
        <p:nvSpPr>
          <p:cNvPr id="28" name="Rectangle 27"/>
          <p:cNvSpPr/>
          <p:nvPr/>
        </p:nvSpPr>
        <p:spPr>
          <a:xfrm>
            <a:off x="7096470" y="1981200"/>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3</a:t>
            </a:r>
            <a:endParaRPr lang="en-US" dirty="0"/>
          </a:p>
        </p:txBody>
      </p:sp>
      <p:sp>
        <p:nvSpPr>
          <p:cNvPr id="29" name="Rectangle 28"/>
          <p:cNvSpPr/>
          <p:nvPr/>
        </p:nvSpPr>
        <p:spPr>
          <a:xfrm>
            <a:off x="7096470" y="3276600"/>
            <a:ext cx="12192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bar, 2</a:t>
            </a:r>
            <a:endParaRPr lang="en-US" dirty="0"/>
          </a:p>
        </p:txBody>
      </p:sp>
      <p:sp>
        <p:nvSpPr>
          <p:cNvPr id="30" name="Rectangle 29"/>
          <p:cNvSpPr/>
          <p:nvPr/>
        </p:nvSpPr>
        <p:spPr>
          <a:xfrm>
            <a:off x="7096470" y="4537365"/>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4</a:t>
            </a:r>
          </a:p>
        </p:txBody>
      </p:sp>
      <p:cxnSp>
        <p:nvCxnSpPr>
          <p:cNvPr id="31" name="Straight Arrow Connector 30"/>
          <p:cNvCxnSpPr>
            <a:stCxn id="5" idx="3"/>
            <a:endCxn id="25" idx="1"/>
          </p:cNvCxnSpPr>
          <p:nvPr/>
        </p:nvCxnSpPr>
        <p:spPr>
          <a:xfrm>
            <a:off x="3581400" y="2438400"/>
            <a:ext cx="176247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7" idx="3"/>
            <a:endCxn id="25" idx="1"/>
          </p:cNvCxnSpPr>
          <p:nvPr/>
        </p:nvCxnSpPr>
        <p:spPr>
          <a:xfrm flipV="1">
            <a:off x="3581400" y="2438400"/>
            <a:ext cx="1762470" cy="12573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9" idx="3"/>
            <a:endCxn id="26" idx="1"/>
          </p:cNvCxnSpPr>
          <p:nvPr/>
        </p:nvCxnSpPr>
        <p:spPr>
          <a:xfrm>
            <a:off x="3581400" y="4953000"/>
            <a:ext cx="1762470" cy="381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5" idx="3"/>
            <a:endCxn id="28" idx="1"/>
          </p:cNvCxnSpPr>
          <p:nvPr/>
        </p:nvCxnSpPr>
        <p:spPr>
          <a:xfrm>
            <a:off x="6563070" y="2438400"/>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6" idx="3"/>
            <a:endCxn id="30" idx="1"/>
          </p:cNvCxnSpPr>
          <p:nvPr/>
        </p:nvCxnSpPr>
        <p:spPr>
          <a:xfrm>
            <a:off x="6563070" y="4991100"/>
            <a:ext cx="533400" cy="346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3"/>
            <a:endCxn id="29" idx="1"/>
          </p:cNvCxnSpPr>
          <p:nvPr/>
        </p:nvCxnSpPr>
        <p:spPr>
          <a:xfrm>
            <a:off x="6563070" y="3695700"/>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5" idx="3"/>
            <a:endCxn id="26" idx="1"/>
          </p:cNvCxnSpPr>
          <p:nvPr/>
        </p:nvCxnSpPr>
        <p:spPr>
          <a:xfrm>
            <a:off x="3581400" y="2438400"/>
            <a:ext cx="1762470" cy="25527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5" idx="3"/>
            <a:endCxn id="27" idx="1"/>
          </p:cNvCxnSpPr>
          <p:nvPr/>
        </p:nvCxnSpPr>
        <p:spPr>
          <a:xfrm>
            <a:off x="3581400" y="2438400"/>
            <a:ext cx="1762470" cy="12573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 idx="3"/>
            <a:endCxn id="27" idx="1"/>
          </p:cNvCxnSpPr>
          <p:nvPr/>
        </p:nvCxnSpPr>
        <p:spPr>
          <a:xfrm>
            <a:off x="3581400" y="3695700"/>
            <a:ext cx="176247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451041" y="1504890"/>
            <a:ext cx="833883"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Input</a:t>
            </a:r>
            <a:endParaRPr lang="en-US" sz="2000" dirty="0">
              <a:effectLst>
                <a:outerShdw blurRad="38100" dist="38100" dir="2700000" algn="tl">
                  <a:srgbClr val="000000">
                    <a:alpha val="43137"/>
                  </a:srgbClr>
                </a:outerShdw>
              </a:effectLst>
            </a:endParaRPr>
          </a:p>
        </p:txBody>
      </p:sp>
      <p:sp>
        <p:nvSpPr>
          <p:cNvPr id="78" name="Rectangle 77"/>
          <p:cNvSpPr/>
          <p:nvPr/>
        </p:nvSpPr>
        <p:spPr>
          <a:xfrm>
            <a:off x="2389910" y="1504890"/>
            <a:ext cx="1263487"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Mapping</a:t>
            </a:r>
            <a:endParaRPr lang="en-US" sz="2000" dirty="0">
              <a:effectLst>
                <a:outerShdw blurRad="38100" dist="38100" dir="2700000" algn="tl">
                  <a:srgbClr val="000000">
                    <a:alpha val="43137"/>
                  </a:srgbClr>
                </a:outerShdw>
              </a:effectLst>
            </a:endParaRPr>
          </a:p>
        </p:txBody>
      </p:sp>
      <p:sp>
        <p:nvSpPr>
          <p:cNvPr id="79" name="Rectangle 78"/>
          <p:cNvSpPr/>
          <p:nvPr/>
        </p:nvSpPr>
        <p:spPr>
          <a:xfrm>
            <a:off x="5328037" y="1504890"/>
            <a:ext cx="1295547"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Shuffling</a:t>
            </a:r>
            <a:endParaRPr lang="en-US" sz="2000" dirty="0">
              <a:effectLst>
                <a:outerShdw blurRad="38100" dist="38100" dir="2700000" algn="tl">
                  <a:srgbClr val="000000">
                    <a:alpha val="43137"/>
                  </a:srgbClr>
                </a:outerShdw>
              </a:effectLst>
            </a:endParaRPr>
          </a:p>
        </p:txBody>
      </p:sp>
      <p:sp>
        <p:nvSpPr>
          <p:cNvPr id="80" name="Rectangle 79"/>
          <p:cNvSpPr/>
          <p:nvPr/>
        </p:nvSpPr>
        <p:spPr>
          <a:xfrm>
            <a:off x="7047980" y="1488848"/>
            <a:ext cx="1334020"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Reducing</a:t>
            </a:r>
            <a:endParaRPr lang="en-US" sz="2000" dirty="0">
              <a:effectLst>
                <a:outerShdw blurRad="38100" dist="38100" dir="2700000" algn="tl">
                  <a:srgbClr val="000000">
                    <a:alpha val="43137"/>
                  </a:srgbClr>
                </a:outerShdw>
              </a:effectLst>
            </a:endParaRPr>
          </a:p>
        </p:txBody>
      </p:sp>
      <p:sp>
        <p:nvSpPr>
          <p:cNvPr id="32" name="Rectangle 31"/>
          <p:cNvSpPr/>
          <p:nvPr/>
        </p:nvSpPr>
        <p:spPr>
          <a:xfrm>
            <a:off x="5181600" y="1905000"/>
            <a:ext cx="1600200" cy="38100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void Map (key, </a:t>
            </a:r>
            <a:r>
              <a:rPr lang="en-US" smtClean="0"/>
              <a:t>value) {</a:t>
            </a:r>
            <a:endParaRPr lang="en-US" dirty="0" smtClean="0"/>
          </a:p>
          <a:p>
            <a:pPr>
              <a:buNone/>
            </a:pPr>
            <a:r>
              <a:rPr lang="en-US" dirty="0" smtClean="0"/>
              <a:t>            for each word x in value:</a:t>
            </a:r>
          </a:p>
          <a:p>
            <a:pPr>
              <a:buNone/>
            </a:pPr>
            <a:r>
              <a:rPr lang="en-US" dirty="0" smtClean="0"/>
              <a:t>                   </a:t>
            </a:r>
            <a:r>
              <a:rPr lang="en-US" dirty="0" err="1" smtClean="0">
                <a:solidFill>
                  <a:srgbClr val="0070C0"/>
                </a:solidFill>
              </a:rPr>
              <a:t>output.collect</a:t>
            </a:r>
            <a:r>
              <a:rPr lang="en-US" dirty="0" smtClean="0">
                <a:solidFill>
                  <a:srgbClr val="0070C0"/>
                </a:solidFill>
              </a:rPr>
              <a:t>(x, 1);</a:t>
            </a:r>
          </a:p>
          <a:p>
            <a:pPr>
              <a:buNone/>
            </a:pPr>
            <a:r>
              <a:rPr lang="en-US" dirty="0" smtClean="0"/>
              <a:t>}</a:t>
            </a:r>
            <a:endParaRPr lang="en-US" dirty="0"/>
          </a:p>
        </p:txBody>
      </p:sp>
      <p:sp>
        <p:nvSpPr>
          <p:cNvPr id="3" name="Title 2"/>
          <p:cNvSpPr>
            <a:spLocks noGrp="1"/>
          </p:cNvSpPr>
          <p:nvPr>
            <p:ph type="title"/>
          </p:nvPr>
        </p:nvSpPr>
        <p:spPr/>
        <p:txBody>
          <a:bodyPr/>
          <a:lstStyle/>
          <a:p>
            <a:r>
              <a:rPr lang="en-US" dirty="0" err="1" smtClean="0"/>
              <a:t>WordCount</a:t>
            </a:r>
            <a:r>
              <a:rPr lang="en-US" dirty="0" smtClean="0"/>
              <a:t> Map</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None/>
            </a:pPr>
            <a:r>
              <a:rPr lang="en-US" sz="2000" dirty="0" smtClean="0"/>
              <a:t> </a:t>
            </a:r>
            <a:r>
              <a:rPr lang="en-US" sz="1800" dirty="0" smtClean="0"/>
              <a:t>public static class Map </a:t>
            </a:r>
          </a:p>
          <a:p>
            <a:pPr>
              <a:buNone/>
            </a:pPr>
            <a:r>
              <a:rPr lang="en-US" sz="1800" dirty="0" smtClean="0"/>
              <a:t>            extends </a:t>
            </a:r>
            <a:r>
              <a:rPr lang="en-US" sz="1800" dirty="0" err="1" smtClean="0"/>
              <a:t>Mapper</a:t>
            </a:r>
            <a:r>
              <a:rPr lang="en-US" sz="1800" dirty="0" smtClean="0"/>
              <a:t>&lt;</a:t>
            </a:r>
            <a:r>
              <a:rPr lang="en-US" sz="1800" dirty="0" err="1" smtClean="0"/>
              <a:t>LongWritable</a:t>
            </a:r>
            <a:r>
              <a:rPr lang="en-US" sz="1800" dirty="0" smtClean="0"/>
              <a:t>, Text, Text, </a:t>
            </a:r>
            <a:r>
              <a:rPr lang="en-US" sz="1800" dirty="0" err="1" smtClean="0"/>
              <a:t>IntWritable</a:t>
            </a:r>
            <a:r>
              <a:rPr lang="en-US" sz="1800" dirty="0" smtClean="0"/>
              <a:t>&gt;{</a:t>
            </a:r>
          </a:p>
          <a:p>
            <a:pPr>
              <a:buNone/>
            </a:pPr>
            <a:r>
              <a:rPr lang="en-US" sz="1800" dirty="0" smtClean="0"/>
              <a:t> 	private final static </a:t>
            </a:r>
            <a:r>
              <a:rPr lang="en-US" sz="1800" dirty="0" err="1" smtClean="0"/>
              <a:t>IntWritable</a:t>
            </a:r>
            <a:r>
              <a:rPr lang="en-US" sz="1800" dirty="0" smtClean="0"/>
              <a:t> one = new </a:t>
            </a:r>
            <a:r>
              <a:rPr lang="en-US" sz="1800" dirty="0" err="1" smtClean="0"/>
              <a:t>IntWritable</a:t>
            </a:r>
            <a:r>
              <a:rPr lang="en-US" sz="1800" dirty="0" smtClean="0"/>
              <a:t>(1); </a:t>
            </a:r>
          </a:p>
          <a:p>
            <a:pPr>
              <a:buNone/>
            </a:pPr>
            <a:r>
              <a:rPr lang="en-US" sz="1800" dirty="0" smtClean="0"/>
              <a:t> 	private Text word = new Text();   </a:t>
            </a:r>
          </a:p>
          <a:p>
            <a:pPr>
              <a:buNone/>
            </a:pPr>
            <a:r>
              <a:rPr lang="en-US" sz="1800" dirty="0" smtClean="0"/>
              <a:t> </a:t>
            </a:r>
          </a:p>
          <a:p>
            <a:pPr>
              <a:buNone/>
            </a:pPr>
            <a:r>
              <a:rPr lang="en-US" sz="1800" dirty="0" smtClean="0"/>
              <a:t>	public void map(</a:t>
            </a:r>
            <a:r>
              <a:rPr lang="en-US" sz="1800" dirty="0" err="1" smtClean="0"/>
              <a:t>LongWritable</a:t>
            </a:r>
            <a:r>
              <a:rPr lang="en-US" sz="1800" dirty="0" smtClean="0"/>
              <a:t> key, Text value, Context </a:t>
            </a:r>
            <a:r>
              <a:rPr lang="en-US" sz="1800" dirty="0" err="1" smtClean="0"/>
              <a:t>context</a:t>
            </a:r>
            <a:r>
              <a:rPr lang="en-US" sz="1800" dirty="0" smtClean="0"/>
              <a:t> ) 	throws </a:t>
            </a:r>
            <a:r>
              <a:rPr lang="en-US" sz="1800" dirty="0" err="1" smtClean="0"/>
              <a:t>IOException</a:t>
            </a:r>
            <a:r>
              <a:rPr lang="en-US" sz="1800" dirty="0" smtClean="0"/>
              <a:t>, </a:t>
            </a:r>
            <a:r>
              <a:rPr lang="en-US" sz="1800" dirty="0" err="1" smtClean="0"/>
              <a:t>InterruptedException</a:t>
            </a:r>
            <a:r>
              <a:rPr lang="en-US" sz="1800" dirty="0" smtClean="0"/>
              <a:t> {</a:t>
            </a:r>
          </a:p>
          <a:p>
            <a:pPr>
              <a:buNone/>
            </a:pPr>
            <a:r>
              <a:rPr lang="en-US" sz="1800" dirty="0" smtClean="0"/>
              <a:t>		</a:t>
            </a:r>
            <a:r>
              <a:rPr lang="en-US" sz="1800" dirty="0" err="1" smtClean="0"/>
              <a:t>StringTokenizer</a:t>
            </a:r>
            <a:r>
              <a:rPr lang="en-US" sz="1800" dirty="0" smtClean="0"/>
              <a:t> </a:t>
            </a:r>
            <a:r>
              <a:rPr lang="en-US" sz="1800" dirty="0" err="1" smtClean="0"/>
              <a:t>itr</a:t>
            </a:r>
            <a:r>
              <a:rPr lang="en-US" sz="1800" dirty="0" smtClean="0"/>
              <a:t> = new </a:t>
            </a:r>
            <a:r>
              <a:rPr lang="en-US" sz="1800" dirty="0" err="1" smtClean="0"/>
              <a:t>StringTokenizer</a:t>
            </a:r>
            <a:r>
              <a:rPr lang="en-US" sz="1800" dirty="0" smtClean="0"/>
              <a:t>(</a:t>
            </a:r>
            <a:r>
              <a:rPr lang="en-US" sz="1800" dirty="0" err="1" smtClean="0"/>
              <a:t>value.toString</a:t>
            </a:r>
            <a:r>
              <a:rPr lang="en-US" sz="1800" dirty="0" smtClean="0"/>
              <a:t>()); </a:t>
            </a:r>
          </a:p>
          <a:p>
            <a:pPr>
              <a:buNone/>
            </a:pPr>
            <a:r>
              <a:rPr lang="en-US" sz="1800" dirty="0" smtClean="0"/>
              <a:t>      </a:t>
            </a:r>
          </a:p>
          <a:p>
            <a:pPr>
              <a:buNone/>
            </a:pPr>
            <a:r>
              <a:rPr lang="en-US" sz="1800" dirty="0" smtClean="0"/>
              <a:t>    	</a:t>
            </a:r>
            <a:r>
              <a:rPr lang="en-US" sz="1800" dirty="0" smtClean="0">
                <a:solidFill>
                  <a:srgbClr val="0070C0"/>
                </a:solidFill>
              </a:rPr>
              <a:t>while</a:t>
            </a:r>
            <a:r>
              <a:rPr lang="en-US" sz="1800" dirty="0" smtClean="0"/>
              <a:t> (</a:t>
            </a:r>
            <a:r>
              <a:rPr lang="en-US" sz="1800" dirty="0" err="1" smtClean="0"/>
              <a:t>itr.hasMoreTokens</a:t>
            </a:r>
            <a:r>
              <a:rPr lang="en-US" sz="1800" dirty="0" smtClean="0"/>
              <a:t>()) {</a:t>
            </a:r>
          </a:p>
          <a:p>
            <a:pPr>
              <a:buNone/>
            </a:pPr>
            <a:r>
              <a:rPr lang="en-US" sz="1800" dirty="0" smtClean="0"/>
              <a:t>        	        </a:t>
            </a:r>
            <a:r>
              <a:rPr lang="en-US" sz="1800" dirty="0" err="1" smtClean="0"/>
              <a:t>word.set</a:t>
            </a:r>
            <a:r>
              <a:rPr lang="en-US" sz="1800" dirty="0" smtClean="0"/>
              <a:t>(</a:t>
            </a:r>
            <a:r>
              <a:rPr lang="en-US" sz="1800" dirty="0" err="1" smtClean="0"/>
              <a:t>itr.nextToken</a:t>
            </a:r>
            <a:r>
              <a:rPr lang="en-US" sz="1800" dirty="0" smtClean="0"/>
              <a:t>());    </a:t>
            </a:r>
          </a:p>
          <a:p>
            <a:pPr>
              <a:buNone/>
            </a:pPr>
            <a:r>
              <a:rPr lang="en-US" sz="1800" dirty="0" smtClean="0"/>
              <a:t>        	        </a:t>
            </a:r>
            <a:r>
              <a:rPr lang="en-US" sz="1800" dirty="0" err="1" smtClean="0">
                <a:solidFill>
                  <a:srgbClr val="0070C0"/>
                </a:solidFill>
              </a:rPr>
              <a:t>context.write</a:t>
            </a:r>
            <a:r>
              <a:rPr lang="en-US" sz="1800" dirty="0" smtClean="0">
                <a:solidFill>
                  <a:srgbClr val="0070C0"/>
                </a:solidFill>
              </a:rPr>
              <a:t>(word, one);     </a:t>
            </a:r>
          </a:p>
          <a:p>
            <a:pPr>
              <a:buNone/>
            </a:pPr>
            <a:r>
              <a:rPr lang="en-US" sz="1800" dirty="0" smtClean="0"/>
              <a:t>    	}</a:t>
            </a:r>
          </a:p>
          <a:p>
            <a:pPr>
              <a:buNone/>
            </a:pPr>
            <a:r>
              <a:rPr lang="en-US" sz="1800" dirty="0" smtClean="0"/>
              <a:t>    }</a:t>
            </a:r>
          </a:p>
          <a:p>
            <a:pPr>
              <a:buNone/>
            </a:pPr>
            <a:r>
              <a:rPr lang="en-US" sz="1800" dirty="0" smtClean="0"/>
              <a:t>}</a:t>
            </a:r>
            <a:endParaRPr lang="en-US" sz="1800" dirty="0"/>
          </a:p>
        </p:txBody>
      </p:sp>
      <p:sp>
        <p:nvSpPr>
          <p:cNvPr id="3" name="Title 2"/>
          <p:cNvSpPr>
            <a:spLocks noGrp="1"/>
          </p:cNvSpPr>
          <p:nvPr>
            <p:ph type="title"/>
          </p:nvPr>
        </p:nvSpPr>
        <p:spPr/>
        <p:txBody>
          <a:bodyPr/>
          <a:lstStyle/>
          <a:p>
            <a:r>
              <a:rPr lang="en-US" dirty="0" err="1" smtClean="0"/>
              <a:t>WordCount</a:t>
            </a:r>
            <a:r>
              <a:rPr lang="en-US" dirty="0" smtClean="0"/>
              <a:t> Map</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void Reduce (keyword, &lt;list of value&gt;){</a:t>
            </a:r>
          </a:p>
          <a:p>
            <a:pPr>
              <a:buNone/>
            </a:pPr>
            <a:r>
              <a:rPr lang="en-US" dirty="0" smtClean="0"/>
              <a:t>        for each x in &lt;list of value&gt;:</a:t>
            </a:r>
          </a:p>
          <a:p>
            <a:pPr>
              <a:buNone/>
            </a:pPr>
            <a:r>
              <a:rPr lang="en-US" dirty="0" smtClean="0"/>
              <a:t>               sum+=x;</a:t>
            </a:r>
          </a:p>
          <a:p>
            <a:pPr>
              <a:buNone/>
            </a:pPr>
            <a:r>
              <a:rPr lang="en-US" dirty="0" smtClean="0"/>
              <a:t>        </a:t>
            </a:r>
            <a:r>
              <a:rPr lang="en-US" dirty="0" err="1" smtClean="0">
                <a:solidFill>
                  <a:srgbClr val="0070C0"/>
                </a:solidFill>
              </a:rPr>
              <a:t>output.collect</a:t>
            </a:r>
            <a:r>
              <a:rPr lang="en-US" dirty="0" smtClean="0">
                <a:solidFill>
                  <a:srgbClr val="0070C0"/>
                </a:solidFill>
              </a:rPr>
              <a:t>(keyword, sum);</a:t>
            </a:r>
          </a:p>
          <a:p>
            <a:pPr>
              <a:buNone/>
            </a:pPr>
            <a:r>
              <a:rPr lang="en-US" dirty="0" smtClean="0"/>
              <a:t>} </a:t>
            </a:r>
            <a:endParaRPr lang="en-US" dirty="0"/>
          </a:p>
        </p:txBody>
      </p:sp>
      <p:sp>
        <p:nvSpPr>
          <p:cNvPr id="3" name="Title 2"/>
          <p:cNvSpPr>
            <a:spLocks noGrp="1"/>
          </p:cNvSpPr>
          <p:nvPr>
            <p:ph type="title"/>
          </p:nvPr>
        </p:nvSpPr>
        <p:spPr/>
        <p:txBody>
          <a:bodyPr/>
          <a:lstStyle/>
          <a:p>
            <a:r>
              <a:rPr lang="en-US" dirty="0" err="1" smtClean="0"/>
              <a:t>WordCount</a:t>
            </a:r>
            <a:r>
              <a:rPr lang="en-US" dirty="0" smtClean="0"/>
              <a:t> Reduce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US" dirty="0" smtClean="0"/>
              <a:t>public static class Reduce</a:t>
            </a:r>
          </a:p>
          <a:p>
            <a:pPr>
              <a:buNone/>
            </a:pPr>
            <a:r>
              <a:rPr lang="en-US" dirty="0" smtClean="0"/>
              <a:t>       extends Reducer&lt;</a:t>
            </a:r>
            <a:r>
              <a:rPr lang="en-US" dirty="0" err="1" smtClean="0"/>
              <a:t>Text,IntWritable,Text,IntWritable</a:t>
            </a:r>
            <a:r>
              <a:rPr lang="en-US" dirty="0" smtClean="0"/>
              <a:t>&gt; {</a:t>
            </a:r>
          </a:p>
          <a:p>
            <a:pPr>
              <a:buNone/>
            </a:pPr>
            <a:r>
              <a:rPr lang="en-US" dirty="0" smtClean="0"/>
              <a:t>	  private </a:t>
            </a:r>
            <a:r>
              <a:rPr lang="en-US" dirty="0" err="1" smtClean="0"/>
              <a:t>IntWritable</a:t>
            </a:r>
            <a:r>
              <a:rPr lang="en-US" dirty="0" smtClean="0"/>
              <a:t> result = new </a:t>
            </a:r>
            <a:r>
              <a:rPr lang="en-US" dirty="0" err="1" smtClean="0"/>
              <a:t>IntWritable</a:t>
            </a:r>
            <a:r>
              <a:rPr lang="en-US" dirty="0" smtClean="0"/>
              <a:t>();</a:t>
            </a:r>
          </a:p>
          <a:p>
            <a:pPr>
              <a:buNone/>
            </a:pPr>
            <a:endParaRPr lang="en-US" dirty="0" smtClean="0"/>
          </a:p>
          <a:p>
            <a:pPr>
              <a:buNone/>
            </a:pPr>
            <a:r>
              <a:rPr lang="en-US" dirty="0" smtClean="0"/>
              <a:t> 	  public void reduce(Text key, </a:t>
            </a:r>
            <a:r>
              <a:rPr lang="en-US" dirty="0" err="1" smtClean="0"/>
              <a:t>Iterable</a:t>
            </a:r>
            <a:r>
              <a:rPr lang="en-US" dirty="0" smtClean="0"/>
              <a:t>&lt;</a:t>
            </a:r>
            <a:r>
              <a:rPr lang="en-US" dirty="0" err="1" smtClean="0"/>
              <a:t>IntWritable</a:t>
            </a:r>
            <a:r>
              <a:rPr lang="en-US" dirty="0" smtClean="0"/>
              <a:t>&gt; values,                 		Context </a:t>
            </a:r>
            <a:r>
              <a:rPr lang="en-US" dirty="0" err="1" smtClean="0"/>
              <a:t>context</a:t>
            </a:r>
            <a:r>
              <a:rPr lang="en-US" dirty="0" smtClean="0"/>
              <a:t>) throws …..{</a:t>
            </a:r>
          </a:p>
          <a:p>
            <a:pPr>
              <a:buNone/>
            </a:pPr>
            <a:r>
              <a:rPr lang="en-US" dirty="0" smtClean="0"/>
              <a:t>		</a:t>
            </a:r>
            <a:r>
              <a:rPr lang="en-US" dirty="0" err="1" smtClean="0"/>
              <a:t>int</a:t>
            </a:r>
            <a:r>
              <a:rPr lang="en-US" dirty="0" smtClean="0"/>
              <a:t> sum = 0; // initialize the sum for each keyword</a:t>
            </a:r>
          </a:p>
          <a:p>
            <a:pPr>
              <a:buNone/>
            </a:pPr>
            <a:r>
              <a:rPr lang="en-US" dirty="0" smtClean="0"/>
              <a:t> 		</a:t>
            </a:r>
            <a:r>
              <a:rPr lang="en-US" dirty="0" smtClean="0">
                <a:solidFill>
                  <a:srgbClr val="0070C0"/>
                </a:solidFill>
              </a:rPr>
              <a:t>for</a:t>
            </a:r>
            <a:r>
              <a:rPr lang="en-US" dirty="0" smtClean="0"/>
              <a:t> (</a:t>
            </a:r>
            <a:r>
              <a:rPr lang="en-US" dirty="0" err="1" smtClean="0"/>
              <a:t>IntWritable</a:t>
            </a:r>
            <a:r>
              <a:rPr lang="en-US" dirty="0" smtClean="0"/>
              <a:t> </a:t>
            </a:r>
            <a:r>
              <a:rPr lang="en-US" dirty="0" err="1" smtClean="0"/>
              <a:t>val</a:t>
            </a:r>
            <a:r>
              <a:rPr lang="en-US" dirty="0" smtClean="0"/>
              <a:t> : values) {</a:t>
            </a:r>
          </a:p>
          <a:p>
            <a:pPr>
              <a:buNone/>
            </a:pPr>
            <a:r>
              <a:rPr lang="en-US" dirty="0" smtClean="0"/>
              <a:t>   		          sum += </a:t>
            </a:r>
            <a:r>
              <a:rPr lang="en-US" dirty="0" err="1" smtClean="0"/>
              <a:t>val.get</a:t>
            </a:r>
            <a:r>
              <a:rPr lang="en-US" dirty="0" smtClean="0"/>
              <a:t>();  </a:t>
            </a:r>
          </a:p>
          <a:p>
            <a:pPr>
              <a:buNone/>
            </a:pPr>
            <a:r>
              <a:rPr lang="en-US" dirty="0" smtClean="0"/>
              <a:t>      	}</a:t>
            </a:r>
          </a:p>
          <a:p>
            <a:pPr>
              <a:buNone/>
            </a:pPr>
            <a:r>
              <a:rPr lang="en-US" dirty="0" smtClean="0"/>
              <a:t>      	</a:t>
            </a:r>
            <a:r>
              <a:rPr lang="en-US" dirty="0" err="1" smtClean="0"/>
              <a:t>result.set</a:t>
            </a:r>
            <a:r>
              <a:rPr lang="en-US" dirty="0" smtClean="0"/>
              <a:t>(sum);</a:t>
            </a:r>
          </a:p>
          <a:p>
            <a:pPr>
              <a:buNone/>
            </a:pPr>
            <a:endParaRPr lang="en-US" dirty="0" smtClean="0"/>
          </a:p>
          <a:p>
            <a:pPr>
              <a:buNone/>
            </a:pPr>
            <a:r>
              <a:rPr lang="en-US" dirty="0" smtClean="0"/>
              <a:t>      	</a:t>
            </a:r>
            <a:r>
              <a:rPr lang="en-US" dirty="0" err="1" smtClean="0">
                <a:solidFill>
                  <a:srgbClr val="0070C0"/>
                </a:solidFill>
              </a:rPr>
              <a:t>context.write</a:t>
            </a:r>
            <a:r>
              <a:rPr lang="en-US" dirty="0" smtClean="0">
                <a:solidFill>
                  <a:srgbClr val="0070C0"/>
                </a:solidFill>
              </a:rPr>
              <a:t>(key, result); </a:t>
            </a:r>
          </a:p>
          <a:p>
            <a:pPr>
              <a:buNone/>
            </a:pPr>
            <a:r>
              <a:rPr lang="en-US" dirty="0" smtClean="0"/>
              <a:t>    }</a:t>
            </a:r>
          </a:p>
          <a:p>
            <a:pPr>
              <a:buNone/>
            </a:pPr>
            <a:r>
              <a:rPr lang="en-US" dirty="0" smtClean="0"/>
              <a:t>  }</a:t>
            </a:r>
            <a:endParaRPr lang="en-US" dirty="0"/>
          </a:p>
        </p:txBody>
      </p:sp>
      <p:sp>
        <p:nvSpPr>
          <p:cNvPr id="3" name="Title 2"/>
          <p:cNvSpPr>
            <a:spLocks noGrp="1"/>
          </p:cNvSpPr>
          <p:nvPr>
            <p:ph type="title"/>
          </p:nvPr>
        </p:nvSpPr>
        <p:spPr/>
        <p:txBody>
          <a:bodyPr/>
          <a:lstStyle/>
          <a:p>
            <a:r>
              <a:rPr lang="en-US" dirty="0" err="1" smtClean="0"/>
              <a:t>WordCount</a:t>
            </a:r>
            <a:r>
              <a:rPr lang="en-US" dirty="0" smtClean="0"/>
              <a:t> Reduce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qsub</a:t>
            </a:r>
            <a:r>
              <a:rPr lang="en-US" dirty="0" smtClean="0"/>
              <a:t> –I</a:t>
            </a:r>
          </a:p>
          <a:p>
            <a:pPr lvl="1"/>
            <a:r>
              <a:rPr lang="en-US" dirty="0" smtClean="0"/>
              <a:t>Get a </a:t>
            </a:r>
            <a:r>
              <a:rPr lang="en-US" dirty="0" err="1" smtClean="0"/>
              <a:t>FutureGrid</a:t>
            </a:r>
            <a:r>
              <a:rPr lang="en-US" dirty="0" smtClean="0"/>
              <a:t> Work node</a:t>
            </a:r>
          </a:p>
          <a:p>
            <a:r>
              <a:rPr lang="en-US" dirty="0" smtClean="0"/>
              <a:t>hostname</a:t>
            </a:r>
          </a:p>
          <a:p>
            <a:pPr lvl="1"/>
            <a:r>
              <a:rPr lang="en-US" dirty="0" smtClean="0"/>
              <a:t>e.g. i51</a:t>
            </a:r>
          </a:p>
          <a:p>
            <a:pPr lvl="1"/>
            <a:r>
              <a:rPr lang="en-US" dirty="0" smtClean="0"/>
              <a:t>Public hostname name should be </a:t>
            </a:r>
          </a:p>
          <a:p>
            <a:pPr lvl="2"/>
            <a:r>
              <a:rPr lang="en-US" dirty="0" smtClean="0"/>
              <a:t>i51r.idp.iu.futuregrid.org</a:t>
            </a:r>
          </a:p>
          <a:p>
            <a:pPr lvl="2"/>
            <a:r>
              <a:rPr lang="en-US" dirty="0" smtClean="0"/>
              <a:t>http://salsahpc.indiana.edu/tutorial/futuregrid_access.html</a:t>
            </a:r>
            <a:endParaRPr lang="en-US" dirty="0"/>
          </a:p>
        </p:txBody>
      </p:sp>
      <p:sp>
        <p:nvSpPr>
          <p:cNvPr id="2" name="Title 1"/>
          <p:cNvSpPr>
            <a:spLocks noGrp="1"/>
          </p:cNvSpPr>
          <p:nvPr>
            <p:ph type="title"/>
          </p:nvPr>
        </p:nvSpPr>
        <p:spPr/>
        <p:txBody>
          <a:bodyPr/>
          <a:lstStyle/>
          <a:p>
            <a:r>
              <a:rPr lang="en-US" dirty="0" smtClean="0"/>
              <a:t>Log in to </a:t>
            </a:r>
            <a:r>
              <a:rPr lang="en-US" dirty="0" err="1" smtClean="0"/>
              <a:t>FutureGrid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cd</a:t>
            </a:r>
            <a:r>
              <a:rPr lang="en-US" dirty="0" smtClean="0"/>
              <a:t> </a:t>
            </a:r>
            <a:r>
              <a:rPr lang="en-US" dirty="0" err="1" smtClean="0"/>
              <a:t>Hadoop-WordCount</a:t>
            </a:r>
            <a:endParaRPr lang="en-US" dirty="0" smtClean="0"/>
          </a:p>
          <a:p>
            <a:r>
              <a:rPr lang="en-US" dirty="0" smtClean="0"/>
              <a:t>cat WordCount.java</a:t>
            </a:r>
          </a:p>
          <a:p>
            <a:r>
              <a:rPr lang="en-US" dirty="0" smtClean="0"/>
              <a:t>cat build.sh</a:t>
            </a:r>
          </a:p>
          <a:p>
            <a:r>
              <a:rPr lang="en-US" dirty="0" smtClean="0"/>
              <a:t>./build.sh</a:t>
            </a:r>
          </a:p>
          <a:p>
            <a:r>
              <a:rPr lang="en-US" dirty="0" err="1" smtClean="0"/>
              <a:t>ls</a:t>
            </a:r>
            <a:r>
              <a:rPr lang="en-US" dirty="0" smtClean="0"/>
              <a:t> -l</a:t>
            </a:r>
            <a:endParaRPr lang="en-US" dirty="0"/>
          </a:p>
        </p:txBody>
      </p:sp>
      <p:sp>
        <p:nvSpPr>
          <p:cNvPr id="2" name="Title 1"/>
          <p:cNvSpPr>
            <a:spLocks noGrp="1"/>
          </p:cNvSpPr>
          <p:nvPr>
            <p:ph type="title"/>
          </p:nvPr>
        </p:nvSpPr>
        <p:spPr/>
        <p:txBody>
          <a:bodyPr/>
          <a:lstStyle/>
          <a:p>
            <a:r>
              <a:rPr lang="en-US" dirty="0" smtClean="0"/>
              <a:t>Building </a:t>
            </a:r>
            <a:r>
              <a:rPr lang="en-US" dirty="0" err="1" smtClean="0"/>
              <a:t>WordCount</a:t>
            </a:r>
            <a:r>
              <a:rPr lang="en-US" dirty="0" smtClean="0"/>
              <a:t> program</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cd</a:t>
            </a:r>
            <a:r>
              <a:rPr lang="en-US" dirty="0" smtClean="0"/>
              <a:t> ~/hadoop-0.20.2-standalone/bin</a:t>
            </a:r>
          </a:p>
          <a:p>
            <a:r>
              <a:rPr lang="en-US" dirty="0" smtClean="0"/>
              <a:t>cp ~/</a:t>
            </a:r>
            <a:r>
              <a:rPr lang="en-US" dirty="0" err="1" smtClean="0"/>
              <a:t>Hadoop-WordCount</a:t>
            </a:r>
            <a:r>
              <a:rPr lang="en-US" dirty="0" smtClean="0"/>
              <a:t>/wordcount.jar ~/hadoop-0.20.2-standalone/bin</a:t>
            </a:r>
          </a:p>
          <a:p>
            <a:r>
              <a:rPr lang="en-US" sz="2400" dirty="0" smtClean="0"/>
              <a:t>./</a:t>
            </a:r>
            <a:r>
              <a:rPr lang="en-US" sz="2400" dirty="0" err="1" smtClean="0"/>
              <a:t>hadoop</a:t>
            </a:r>
            <a:r>
              <a:rPr lang="en-US" sz="2400" dirty="0" smtClean="0"/>
              <a:t> jar wordcount.jar </a:t>
            </a:r>
            <a:r>
              <a:rPr lang="en-US" sz="2400" dirty="0" err="1" smtClean="0"/>
              <a:t>WordCount</a:t>
            </a:r>
            <a:r>
              <a:rPr lang="en-US" sz="2400" dirty="0" smtClean="0"/>
              <a:t>  ~/Hadoop-</a:t>
            </a:r>
            <a:r>
              <a:rPr lang="en-US" sz="2400" dirty="0" err="1" smtClean="0"/>
              <a:t>WordCount</a:t>
            </a:r>
            <a:r>
              <a:rPr lang="en-US" sz="2400" dirty="0" smtClean="0"/>
              <a:t>/input  ~/Hadoop-</a:t>
            </a:r>
            <a:r>
              <a:rPr lang="en-US" sz="2400" dirty="0" err="1" smtClean="0"/>
              <a:t>WordCount</a:t>
            </a:r>
            <a:r>
              <a:rPr lang="en-US" sz="2400" dirty="0" smtClean="0"/>
              <a:t>/output</a:t>
            </a:r>
          </a:p>
          <a:p>
            <a:pPr lvl="2"/>
            <a:r>
              <a:rPr lang="en-US" sz="1800" dirty="0" smtClean="0"/>
              <a:t>Simulate HDFS using the local directories</a:t>
            </a:r>
          </a:p>
          <a:p>
            <a:r>
              <a:rPr lang="en-US" dirty="0" err="1" smtClean="0"/>
              <a:t>cd</a:t>
            </a:r>
            <a:r>
              <a:rPr lang="en-US" dirty="0" smtClean="0"/>
              <a:t> ~/</a:t>
            </a:r>
            <a:r>
              <a:rPr lang="en-US" dirty="0" err="1" smtClean="0"/>
              <a:t>Hadoop-WordCount</a:t>
            </a:r>
            <a:r>
              <a:rPr lang="en-US" dirty="0" smtClean="0"/>
              <a:t>/</a:t>
            </a:r>
          </a:p>
          <a:p>
            <a:r>
              <a:rPr lang="en-US" dirty="0" smtClean="0"/>
              <a:t>cat output/part-r-00000</a:t>
            </a:r>
            <a:endParaRPr lang="en-US" dirty="0"/>
          </a:p>
        </p:txBody>
      </p:sp>
      <p:sp>
        <p:nvSpPr>
          <p:cNvPr id="3" name="Title 2"/>
          <p:cNvSpPr>
            <a:spLocks noGrp="1"/>
          </p:cNvSpPr>
          <p:nvPr>
            <p:ph type="title"/>
          </p:nvPr>
        </p:nvSpPr>
        <p:spPr/>
        <p:txBody>
          <a:bodyPr>
            <a:normAutofit fontScale="90000"/>
          </a:bodyPr>
          <a:lstStyle/>
          <a:p>
            <a:r>
              <a:rPr lang="en-US" dirty="0" smtClean="0"/>
              <a:t>Running </a:t>
            </a:r>
            <a:r>
              <a:rPr lang="en-US" dirty="0" err="1" smtClean="0"/>
              <a:t>WordCount</a:t>
            </a:r>
            <a:r>
              <a:rPr lang="en-US" dirty="0" smtClean="0"/>
              <a:t> using Hadoop standalone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a:xfrm>
            <a:off x="457200" y="1981200"/>
            <a:ext cx="8229600" cy="3434273"/>
          </a:xfrm>
          <a:ln/>
        </p:spPr>
        <p:txBody>
          <a:bodyPr>
            <a:spAutoFit/>
          </a:bodyPr>
          <a:lstStyle/>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Reduce phase can only be activated until all map tasks finish</a:t>
            </a:r>
          </a:p>
          <a:p>
            <a:pPr lvl="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It will be a waste if there is a extremely long map task</a:t>
            </a:r>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a:t>
            </a:r>
            <a:r>
              <a:rPr lang="en-GB" dirty="0"/>
              <a:t>Combiner” functions can run on same machine as a </a:t>
            </a:r>
            <a:r>
              <a:rPr lang="en-GB" dirty="0" err="1"/>
              <a:t>mapper</a:t>
            </a:r>
            <a:endParaRPr lang="en-GB" dirty="0"/>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t>Causes a mini-reduce phase to occur before the real reduce phase, to save bandwidth</a:t>
            </a:r>
          </a:p>
        </p:txBody>
      </p:sp>
      <p:sp>
        <p:nvSpPr>
          <p:cNvPr id="32769" name="Rectangle 1"/>
          <p:cNvSpPr>
            <a:spLocks noGrp="1" noChangeArrowheads="1"/>
          </p:cNvSpPr>
          <p:nvPr>
            <p:ph type="title"/>
          </p:nvPr>
        </p:nvSpPr>
        <p:spPr>
          <a:xfrm>
            <a:off x="457200" y="685800"/>
            <a:ext cx="8229600" cy="553998"/>
          </a:xfrm>
          <a:ln/>
        </p:spPr>
        <p:txBody>
          <a:bodyPr>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Optimizations</a:t>
            </a: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Word Count with Combiner</a:t>
            </a:r>
            <a:endParaRPr lang="en-US" dirty="0"/>
          </a:p>
        </p:txBody>
      </p:sp>
      <p:sp>
        <p:nvSpPr>
          <p:cNvPr id="4" name="TextBox 3"/>
          <p:cNvSpPr txBox="1"/>
          <p:nvPr/>
        </p:nvSpPr>
        <p:spPr>
          <a:xfrm>
            <a:off x="152400" y="3255820"/>
            <a:ext cx="1447800" cy="923330"/>
          </a:xfrm>
          <a:prstGeom prst="rect">
            <a:avLst/>
          </a:prstGeom>
          <a:noFill/>
          <a:ln w="6350">
            <a:solidFill>
              <a:schemeClr val="tx1"/>
            </a:solidFill>
          </a:ln>
        </p:spPr>
        <p:txBody>
          <a:bodyPr wrap="square" rtlCol="0">
            <a:spAutoFit/>
          </a:bodyPr>
          <a:lstStyle/>
          <a:p>
            <a:r>
              <a:rPr lang="en-US" b="1" dirty="0" err="1" smtClean="0"/>
              <a:t>foo</a:t>
            </a:r>
            <a:r>
              <a:rPr lang="en-US" b="1" dirty="0" smtClean="0"/>
              <a:t> car bar</a:t>
            </a:r>
          </a:p>
          <a:p>
            <a:r>
              <a:rPr lang="en-US" b="1" dirty="0" err="1" smtClean="0"/>
              <a:t>foo</a:t>
            </a:r>
            <a:r>
              <a:rPr lang="en-US" b="1" dirty="0" smtClean="0"/>
              <a:t> bar </a:t>
            </a:r>
            <a:r>
              <a:rPr lang="en-US" b="1" dirty="0" err="1" smtClean="0"/>
              <a:t>foo</a:t>
            </a:r>
            <a:endParaRPr lang="en-US" b="1" dirty="0" smtClean="0"/>
          </a:p>
          <a:p>
            <a:r>
              <a:rPr lang="en-US" b="1" dirty="0" smtClean="0"/>
              <a:t>car </a:t>
            </a:r>
            <a:r>
              <a:rPr lang="en-US" b="1" dirty="0" err="1" smtClean="0"/>
              <a:t>car</a:t>
            </a:r>
            <a:r>
              <a:rPr lang="en-US" b="1" dirty="0" smtClean="0"/>
              <a:t>  </a:t>
            </a:r>
            <a:r>
              <a:rPr lang="en-US" b="1" dirty="0" err="1" smtClean="0"/>
              <a:t>car</a:t>
            </a:r>
            <a:endParaRPr lang="en-US" b="1" dirty="0" smtClean="0"/>
          </a:p>
        </p:txBody>
      </p:sp>
      <p:sp>
        <p:nvSpPr>
          <p:cNvPr id="5" name="Rectangle 4"/>
          <p:cNvSpPr/>
          <p:nvPr/>
        </p:nvSpPr>
        <p:spPr>
          <a:xfrm>
            <a:off x="4066743" y="1981200"/>
            <a:ext cx="1071002"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car, 1</a:t>
            </a:r>
          </a:p>
          <a:p>
            <a:pPr algn="ctr"/>
            <a:r>
              <a:rPr lang="en-US" dirty="0" smtClean="0"/>
              <a:t>bar, 1</a:t>
            </a:r>
            <a:endParaRPr lang="en-US" dirty="0"/>
          </a:p>
        </p:txBody>
      </p:sp>
      <p:sp>
        <p:nvSpPr>
          <p:cNvPr id="7" name="Rectangle 6"/>
          <p:cNvSpPr/>
          <p:nvPr/>
        </p:nvSpPr>
        <p:spPr>
          <a:xfrm>
            <a:off x="4066743" y="3276600"/>
            <a:ext cx="1071002"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2</a:t>
            </a:r>
          </a:p>
          <a:p>
            <a:pPr algn="ctr"/>
            <a:r>
              <a:rPr lang="en-US" dirty="0" smtClean="0"/>
              <a:t>bar, 1</a:t>
            </a:r>
          </a:p>
        </p:txBody>
      </p:sp>
      <p:sp>
        <p:nvSpPr>
          <p:cNvPr id="9" name="Rectangle 8"/>
          <p:cNvSpPr/>
          <p:nvPr/>
        </p:nvSpPr>
        <p:spPr>
          <a:xfrm>
            <a:off x="4066743" y="4495800"/>
            <a:ext cx="1071002"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3</a:t>
            </a:r>
          </a:p>
        </p:txBody>
      </p:sp>
      <p:cxnSp>
        <p:nvCxnSpPr>
          <p:cNvPr id="11" name="Straight Arrow Connector 10"/>
          <p:cNvCxnSpPr>
            <a:stCxn id="4" idx="3"/>
            <a:endCxn id="35" idx="1"/>
          </p:cNvCxnSpPr>
          <p:nvPr/>
        </p:nvCxnSpPr>
        <p:spPr>
          <a:xfrm flipV="1">
            <a:off x="1600200" y="2443655"/>
            <a:ext cx="690003" cy="127383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3"/>
            <a:endCxn id="41" idx="1"/>
          </p:cNvCxnSpPr>
          <p:nvPr/>
        </p:nvCxnSpPr>
        <p:spPr>
          <a:xfrm flipV="1">
            <a:off x="1600200" y="3700955"/>
            <a:ext cx="690003" cy="1653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3"/>
            <a:endCxn id="42" idx="1"/>
          </p:cNvCxnSpPr>
          <p:nvPr/>
        </p:nvCxnSpPr>
        <p:spPr>
          <a:xfrm>
            <a:off x="1600200" y="3717485"/>
            <a:ext cx="690003" cy="124077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6400947" y="1981200"/>
            <a:ext cx="1158686"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err="1" smtClean="0"/>
              <a:t>foo</a:t>
            </a:r>
            <a:r>
              <a:rPr lang="en-US" dirty="0" smtClean="0"/>
              <a:t>, 2</a:t>
            </a:r>
          </a:p>
        </p:txBody>
      </p:sp>
      <p:sp>
        <p:nvSpPr>
          <p:cNvPr id="26" name="Rectangle 25"/>
          <p:cNvSpPr/>
          <p:nvPr/>
        </p:nvSpPr>
        <p:spPr>
          <a:xfrm>
            <a:off x="6400947" y="4419600"/>
            <a:ext cx="1158686" cy="1143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1</a:t>
            </a:r>
          </a:p>
          <a:p>
            <a:pPr algn="ctr"/>
            <a:r>
              <a:rPr lang="en-US" dirty="0" smtClean="0"/>
              <a:t>car, 3</a:t>
            </a:r>
          </a:p>
        </p:txBody>
      </p:sp>
      <p:sp>
        <p:nvSpPr>
          <p:cNvPr id="27" name="Rectangle 26"/>
          <p:cNvSpPr/>
          <p:nvPr/>
        </p:nvSpPr>
        <p:spPr>
          <a:xfrm>
            <a:off x="6400947" y="3276600"/>
            <a:ext cx="1158686"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bar, 1</a:t>
            </a:r>
          </a:p>
          <a:p>
            <a:pPr algn="ctr"/>
            <a:r>
              <a:rPr lang="en-US" dirty="0" smtClean="0"/>
              <a:t>bar, 1</a:t>
            </a:r>
            <a:endParaRPr lang="en-US" dirty="0"/>
          </a:p>
        </p:txBody>
      </p:sp>
      <p:sp>
        <p:nvSpPr>
          <p:cNvPr id="28" name="Rectangle 27"/>
          <p:cNvSpPr/>
          <p:nvPr/>
        </p:nvSpPr>
        <p:spPr>
          <a:xfrm>
            <a:off x="8067330" y="1981200"/>
            <a:ext cx="92427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3</a:t>
            </a:r>
            <a:endParaRPr lang="en-US" dirty="0"/>
          </a:p>
        </p:txBody>
      </p:sp>
      <p:sp>
        <p:nvSpPr>
          <p:cNvPr id="29" name="Rectangle 28"/>
          <p:cNvSpPr/>
          <p:nvPr/>
        </p:nvSpPr>
        <p:spPr>
          <a:xfrm>
            <a:off x="8067330" y="3276600"/>
            <a:ext cx="92427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bar, 2</a:t>
            </a:r>
            <a:endParaRPr lang="en-US" dirty="0"/>
          </a:p>
        </p:txBody>
      </p:sp>
      <p:sp>
        <p:nvSpPr>
          <p:cNvPr id="30" name="Rectangle 29"/>
          <p:cNvSpPr/>
          <p:nvPr/>
        </p:nvSpPr>
        <p:spPr>
          <a:xfrm>
            <a:off x="8067330" y="4537365"/>
            <a:ext cx="92427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4</a:t>
            </a:r>
          </a:p>
        </p:txBody>
      </p:sp>
      <p:cxnSp>
        <p:nvCxnSpPr>
          <p:cNvPr id="31" name="Straight Arrow Connector 30"/>
          <p:cNvCxnSpPr>
            <a:stCxn id="5" idx="3"/>
            <a:endCxn id="25" idx="1"/>
          </p:cNvCxnSpPr>
          <p:nvPr/>
        </p:nvCxnSpPr>
        <p:spPr>
          <a:xfrm>
            <a:off x="5137745" y="2438400"/>
            <a:ext cx="126320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7" idx="3"/>
            <a:endCxn id="25" idx="1"/>
          </p:cNvCxnSpPr>
          <p:nvPr/>
        </p:nvCxnSpPr>
        <p:spPr>
          <a:xfrm flipV="1">
            <a:off x="5137745" y="2438400"/>
            <a:ext cx="1263202" cy="12573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9" idx="3"/>
            <a:endCxn id="26" idx="1"/>
          </p:cNvCxnSpPr>
          <p:nvPr/>
        </p:nvCxnSpPr>
        <p:spPr>
          <a:xfrm>
            <a:off x="5137745" y="4953000"/>
            <a:ext cx="1263202" cy="381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5" idx="3"/>
            <a:endCxn id="28" idx="1"/>
          </p:cNvCxnSpPr>
          <p:nvPr/>
        </p:nvCxnSpPr>
        <p:spPr>
          <a:xfrm>
            <a:off x="7559633" y="2438400"/>
            <a:ext cx="507697"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6" idx="3"/>
            <a:endCxn id="30" idx="1"/>
          </p:cNvCxnSpPr>
          <p:nvPr/>
        </p:nvCxnSpPr>
        <p:spPr>
          <a:xfrm>
            <a:off x="7559633" y="4991100"/>
            <a:ext cx="507697" cy="346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3"/>
            <a:endCxn id="29" idx="1"/>
          </p:cNvCxnSpPr>
          <p:nvPr/>
        </p:nvCxnSpPr>
        <p:spPr>
          <a:xfrm>
            <a:off x="7559633" y="3695700"/>
            <a:ext cx="507697"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5" idx="3"/>
            <a:endCxn id="26" idx="1"/>
          </p:cNvCxnSpPr>
          <p:nvPr/>
        </p:nvCxnSpPr>
        <p:spPr>
          <a:xfrm>
            <a:off x="5137745" y="2438400"/>
            <a:ext cx="1263202" cy="25527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5" idx="3"/>
            <a:endCxn id="27" idx="1"/>
          </p:cNvCxnSpPr>
          <p:nvPr/>
        </p:nvCxnSpPr>
        <p:spPr>
          <a:xfrm>
            <a:off x="5137745" y="2438400"/>
            <a:ext cx="1263202" cy="12573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 idx="3"/>
            <a:endCxn id="27" idx="1"/>
          </p:cNvCxnSpPr>
          <p:nvPr/>
        </p:nvCxnSpPr>
        <p:spPr>
          <a:xfrm>
            <a:off x="5137745" y="3695700"/>
            <a:ext cx="126320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451041" y="1504890"/>
            <a:ext cx="833883"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Input</a:t>
            </a:r>
            <a:endParaRPr lang="en-US" sz="2000" dirty="0">
              <a:effectLst>
                <a:outerShdw blurRad="38100" dist="38100" dir="2700000" algn="tl">
                  <a:srgbClr val="000000">
                    <a:alpha val="43137"/>
                  </a:srgbClr>
                </a:outerShdw>
              </a:effectLst>
            </a:endParaRPr>
          </a:p>
        </p:txBody>
      </p:sp>
      <p:sp>
        <p:nvSpPr>
          <p:cNvPr id="78" name="Rectangle 77"/>
          <p:cNvSpPr/>
          <p:nvPr/>
        </p:nvSpPr>
        <p:spPr>
          <a:xfrm>
            <a:off x="3810000" y="1504890"/>
            <a:ext cx="1399742"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Combiner</a:t>
            </a:r>
            <a:endParaRPr lang="en-US" sz="2000" dirty="0">
              <a:effectLst>
                <a:outerShdw blurRad="38100" dist="38100" dir="2700000" algn="tl">
                  <a:srgbClr val="000000">
                    <a:alpha val="43137"/>
                  </a:srgbClr>
                </a:outerShdw>
              </a:effectLst>
            </a:endParaRPr>
          </a:p>
        </p:txBody>
      </p:sp>
      <p:sp>
        <p:nvSpPr>
          <p:cNvPr id="79" name="Rectangle 78"/>
          <p:cNvSpPr/>
          <p:nvPr/>
        </p:nvSpPr>
        <p:spPr>
          <a:xfrm>
            <a:off x="6324600" y="1504890"/>
            <a:ext cx="1295547"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Shuffling</a:t>
            </a:r>
            <a:endParaRPr lang="en-US" sz="2000" dirty="0">
              <a:effectLst>
                <a:outerShdw blurRad="38100" dist="38100" dir="2700000" algn="tl">
                  <a:srgbClr val="000000">
                    <a:alpha val="43137"/>
                  </a:srgbClr>
                </a:outerShdw>
              </a:effectLst>
            </a:endParaRPr>
          </a:p>
        </p:txBody>
      </p:sp>
      <p:sp>
        <p:nvSpPr>
          <p:cNvPr id="80" name="Rectangle 79"/>
          <p:cNvSpPr/>
          <p:nvPr/>
        </p:nvSpPr>
        <p:spPr>
          <a:xfrm>
            <a:off x="7848600" y="1488848"/>
            <a:ext cx="1371600" cy="400110"/>
          </a:xfrm>
          <a:prstGeom prst="rect">
            <a:avLst/>
          </a:prstGeom>
        </p:spPr>
        <p:txBody>
          <a:bodyPr wrap="square">
            <a:spAutoFit/>
          </a:bodyPr>
          <a:lstStyle/>
          <a:p>
            <a:r>
              <a:rPr lang="en-US" sz="2000" dirty="0" smtClean="0">
                <a:effectLst>
                  <a:outerShdw blurRad="38100" dist="38100" dir="2700000" algn="tl">
                    <a:srgbClr val="000000">
                      <a:alpha val="43137"/>
                    </a:srgbClr>
                  </a:outerShdw>
                </a:effectLst>
              </a:rPr>
              <a:t>Reducing</a:t>
            </a:r>
            <a:endParaRPr lang="en-US" sz="2000" dirty="0">
              <a:effectLst>
                <a:outerShdw blurRad="38100" dist="38100" dir="2700000" algn="tl">
                  <a:srgbClr val="000000">
                    <a:alpha val="43137"/>
                  </a:srgbClr>
                </a:outerShdw>
              </a:effectLst>
            </a:endParaRPr>
          </a:p>
        </p:txBody>
      </p:sp>
      <p:sp>
        <p:nvSpPr>
          <p:cNvPr id="35" name="Rectangle 34"/>
          <p:cNvSpPr/>
          <p:nvPr/>
        </p:nvSpPr>
        <p:spPr>
          <a:xfrm>
            <a:off x="2290203" y="1986455"/>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car, 1</a:t>
            </a:r>
          </a:p>
          <a:p>
            <a:pPr algn="ctr"/>
            <a:r>
              <a:rPr lang="en-US" dirty="0" smtClean="0"/>
              <a:t>bar, 1</a:t>
            </a:r>
            <a:endParaRPr lang="en-US" dirty="0"/>
          </a:p>
        </p:txBody>
      </p:sp>
      <p:sp>
        <p:nvSpPr>
          <p:cNvPr id="41" name="Rectangle 40"/>
          <p:cNvSpPr/>
          <p:nvPr/>
        </p:nvSpPr>
        <p:spPr>
          <a:xfrm>
            <a:off x="2290203" y="3281855"/>
            <a:ext cx="12192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bar, 1</a:t>
            </a:r>
          </a:p>
          <a:p>
            <a:pPr algn="ctr"/>
            <a:r>
              <a:rPr lang="en-US" dirty="0" err="1" smtClean="0"/>
              <a:t>foo</a:t>
            </a:r>
            <a:r>
              <a:rPr lang="en-US" dirty="0" smtClean="0"/>
              <a:t>, 1</a:t>
            </a:r>
            <a:endParaRPr lang="en-US" dirty="0"/>
          </a:p>
        </p:txBody>
      </p:sp>
      <p:sp>
        <p:nvSpPr>
          <p:cNvPr id="42" name="Rectangle 41"/>
          <p:cNvSpPr/>
          <p:nvPr/>
        </p:nvSpPr>
        <p:spPr>
          <a:xfrm>
            <a:off x="2290203" y="4501055"/>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1</a:t>
            </a:r>
          </a:p>
          <a:p>
            <a:pPr algn="ctr"/>
            <a:r>
              <a:rPr lang="en-US" dirty="0" smtClean="0"/>
              <a:t>car, 1</a:t>
            </a:r>
          </a:p>
          <a:p>
            <a:pPr algn="ctr"/>
            <a:r>
              <a:rPr lang="en-US" dirty="0" smtClean="0"/>
              <a:t>car, 1</a:t>
            </a:r>
            <a:endParaRPr lang="en-US" dirty="0"/>
          </a:p>
        </p:txBody>
      </p:sp>
      <p:sp>
        <p:nvSpPr>
          <p:cNvPr id="43" name="Rectangle 42"/>
          <p:cNvSpPr/>
          <p:nvPr/>
        </p:nvSpPr>
        <p:spPr>
          <a:xfrm>
            <a:off x="2317913" y="1510145"/>
            <a:ext cx="1263487"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Mapping</a:t>
            </a:r>
            <a:endParaRPr lang="en-US" sz="2000" dirty="0">
              <a:effectLst>
                <a:outerShdw blurRad="38100" dist="38100" dir="2700000" algn="tl">
                  <a:srgbClr val="000000">
                    <a:alpha val="43137"/>
                  </a:srgbClr>
                </a:outerShdw>
              </a:effectLst>
            </a:endParaRPr>
          </a:p>
        </p:txBody>
      </p:sp>
      <p:cxnSp>
        <p:nvCxnSpPr>
          <p:cNvPr id="64" name="Straight Arrow Connector 63"/>
          <p:cNvCxnSpPr>
            <a:stCxn id="35" idx="3"/>
            <a:endCxn id="5" idx="1"/>
          </p:cNvCxnSpPr>
          <p:nvPr/>
        </p:nvCxnSpPr>
        <p:spPr>
          <a:xfrm flipV="1">
            <a:off x="3509403" y="2438400"/>
            <a:ext cx="557340" cy="525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42" idx="3"/>
            <a:endCxn id="9" idx="1"/>
          </p:cNvCxnSpPr>
          <p:nvPr/>
        </p:nvCxnSpPr>
        <p:spPr>
          <a:xfrm flipV="1">
            <a:off x="3509403" y="4953000"/>
            <a:ext cx="557340" cy="525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41" idx="3"/>
            <a:endCxn id="7" idx="1"/>
          </p:cNvCxnSpPr>
          <p:nvPr/>
        </p:nvCxnSpPr>
        <p:spPr>
          <a:xfrm flipV="1">
            <a:off x="3509403" y="3695700"/>
            <a:ext cx="557340" cy="525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172200" y="1905000"/>
            <a:ext cx="1600200" cy="38100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Job</a:t>
            </a:r>
          </a:p>
          <a:p>
            <a:r>
              <a:rPr lang="en-US" dirty="0" err="1" smtClean="0"/>
              <a:t>Jobtracker</a:t>
            </a:r>
            <a:endParaRPr lang="en-US" dirty="0" smtClean="0"/>
          </a:p>
          <a:p>
            <a:r>
              <a:rPr lang="en-US" dirty="0" smtClean="0"/>
              <a:t>Task</a:t>
            </a:r>
          </a:p>
          <a:p>
            <a:r>
              <a:rPr lang="en-US" dirty="0" err="1" smtClean="0"/>
              <a:t>TaskTracker</a:t>
            </a:r>
            <a:endParaRPr lang="en-US" dirty="0" smtClean="0"/>
          </a:p>
          <a:p>
            <a:r>
              <a:rPr lang="en-US" dirty="0" smtClean="0"/>
              <a:t>Shard</a:t>
            </a:r>
          </a:p>
          <a:p>
            <a:endParaRPr lang="en-US" dirty="0"/>
          </a:p>
        </p:txBody>
      </p:sp>
      <p:sp>
        <p:nvSpPr>
          <p:cNvPr id="3" name="Title 2"/>
          <p:cNvSpPr>
            <a:spLocks noGrp="1"/>
          </p:cNvSpPr>
          <p:nvPr>
            <p:ph type="title"/>
          </p:nvPr>
        </p:nvSpPr>
        <p:spPr/>
        <p:txBody>
          <a:bodyPr/>
          <a:lstStyle/>
          <a:p>
            <a:r>
              <a:rPr lang="en-US" dirty="0" smtClean="0"/>
              <a:t>Terminology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Based on Google File System</a:t>
            </a:r>
          </a:p>
          <a:p>
            <a:r>
              <a:rPr lang="en-US" dirty="0" smtClean="0"/>
              <a:t>Run on commodity low-cost hardware</a:t>
            </a:r>
          </a:p>
          <a:p>
            <a:r>
              <a:rPr lang="en-US" dirty="0" smtClean="0"/>
              <a:t>Fault tolerance</a:t>
            </a:r>
          </a:p>
          <a:p>
            <a:pPr lvl="1"/>
            <a:r>
              <a:rPr lang="en-US" dirty="0" smtClean="0"/>
              <a:t>Redundant storage</a:t>
            </a:r>
          </a:p>
          <a:p>
            <a:r>
              <a:rPr lang="en-US" dirty="0" smtClean="0"/>
              <a:t>High throughput access</a:t>
            </a:r>
          </a:p>
          <a:p>
            <a:r>
              <a:rPr lang="en-US" dirty="0" smtClean="0"/>
              <a:t>Suitable for large data sets</a:t>
            </a:r>
          </a:p>
          <a:p>
            <a:r>
              <a:rPr lang="en-US" dirty="0" smtClean="0"/>
              <a:t>Large capacity</a:t>
            </a:r>
          </a:p>
          <a:p>
            <a:r>
              <a:rPr lang="en-US" dirty="0" smtClean="0"/>
              <a:t>Integration with </a:t>
            </a:r>
            <a:r>
              <a:rPr lang="en-US" dirty="0" err="1" smtClean="0"/>
              <a:t>MapReduce</a:t>
            </a:r>
            <a:endParaRPr lang="en-US" dirty="0"/>
          </a:p>
        </p:txBody>
      </p:sp>
      <p:sp>
        <p:nvSpPr>
          <p:cNvPr id="3" name="Title 2"/>
          <p:cNvSpPr>
            <a:spLocks noGrp="1"/>
          </p:cNvSpPr>
          <p:nvPr>
            <p:ph type="title"/>
          </p:nvPr>
        </p:nvSpPr>
        <p:spPr/>
        <p:txBody>
          <a:bodyPr>
            <a:normAutofit/>
          </a:bodyPr>
          <a:lstStyle/>
          <a:p>
            <a:r>
              <a:rPr lang="en-US" dirty="0" smtClean="0"/>
              <a:t>HDFS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457200" y="1524000"/>
            <a:ext cx="8229600" cy="858441"/>
          </a:xfrm>
          <a:ln/>
        </p:spPr>
        <p:txBody>
          <a:bodyPr lIns="90000" tIns="46800" rIns="90000" bIns="46800">
            <a:spAutoFit/>
          </a:bodyPr>
          <a:lstStyle/>
          <a:p>
            <a:pPr>
              <a:lnSpc>
                <a:spcPct val="93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t>Single </a:t>
            </a:r>
            <a:r>
              <a:rPr lang="en-GB" dirty="0" err="1" smtClean="0"/>
              <a:t>NameNode</a:t>
            </a:r>
            <a:endParaRPr lang="en-GB" dirty="0"/>
          </a:p>
          <a:p>
            <a:pPr>
              <a:lnSpc>
                <a:spcPct val="93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Multiple Data Nodes	</a:t>
            </a:r>
            <a:endParaRPr lang="en-GB" dirty="0"/>
          </a:p>
        </p:txBody>
      </p:sp>
      <p:sp>
        <p:nvSpPr>
          <p:cNvPr id="18433" name="Rectangle 1"/>
          <p:cNvSpPr>
            <a:spLocks noGrp="1" noChangeArrowheads="1"/>
          </p:cNvSpPr>
          <p:nvPr>
            <p:ph type="title"/>
          </p:nvPr>
        </p:nvSpPr>
        <p:spPr>
          <a:xfrm>
            <a:off x="457200" y="796847"/>
            <a:ext cx="8229600" cy="692306"/>
          </a:xfrm>
          <a:ln/>
        </p:spPr>
        <p:txBody>
          <a:bodyPr lIns="90000" tIns="46800" rIns="90000" bIns="46800">
            <a:spAutoFit/>
          </a:bodyPr>
          <a:lstStyle/>
          <a:p>
            <a:pPr>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Architecture</a:t>
            </a:r>
            <a:endParaRPr lang="en-GB" dirty="0"/>
          </a:p>
        </p:txBody>
      </p:sp>
      <p:sp>
        <p:nvSpPr>
          <p:cNvPr id="6" name="Rectangle 5"/>
          <p:cNvSpPr/>
          <p:nvPr/>
        </p:nvSpPr>
        <p:spPr>
          <a:xfrm>
            <a:off x="-76200" y="6626423"/>
            <a:ext cx="8839200" cy="307777"/>
          </a:xfrm>
          <a:prstGeom prst="rect">
            <a:avLst/>
          </a:prstGeom>
        </p:spPr>
        <p:txBody>
          <a:bodyPr wrap="square">
            <a:spAutoFit/>
          </a:bodyPr>
          <a:lstStyle/>
          <a:p>
            <a:r>
              <a:rPr lang="en-US" sz="1400" dirty="0" smtClean="0"/>
              <a:t>Source: </a:t>
            </a:r>
            <a:r>
              <a:rPr lang="en-US" sz="1400" dirty="0" smtClean="0">
                <a:hlinkClick r:id="rId3"/>
              </a:rPr>
              <a:t>http://developer.yahoo.com/hadoop/tutorial/index.html</a:t>
            </a:r>
            <a:endParaRPr lang="en-US" sz="1400" dirty="0"/>
          </a:p>
        </p:txBody>
      </p:sp>
      <p:pic>
        <p:nvPicPr>
          <p:cNvPr id="71682" name="Picture 2" descr="nodes-and-blocks"/>
          <p:cNvPicPr>
            <a:picLocks noChangeAspect="1" noChangeArrowheads="1"/>
          </p:cNvPicPr>
          <p:nvPr/>
        </p:nvPicPr>
        <p:blipFill>
          <a:blip r:embed="rId4" cstate="print"/>
          <a:srcRect/>
          <a:stretch>
            <a:fillRect/>
          </a:stretch>
        </p:blipFill>
        <p:spPr bwMode="auto">
          <a:xfrm>
            <a:off x="990600" y="2362200"/>
            <a:ext cx="6934200" cy="4184063"/>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709672"/>
          </a:xfrm>
        </p:spPr>
        <p:txBody>
          <a:bodyPr>
            <a:normAutofit/>
          </a:bodyPr>
          <a:lstStyle/>
          <a:p>
            <a:r>
              <a:rPr lang="en-US" dirty="0" err="1" smtClean="0"/>
              <a:t>dfs.name.dir</a:t>
            </a:r>
            <a:endParaRPr lang="en-US" dirty="0" smtClean="0"/>
          </a:p>
          <a:p>
            <a:pPr lvl="1"/>
            <a:r>
              <a:rPr lang="en-US" dirty="0" smtClean="0"/>
              <a:t>Dir in the </a:t>
            </a:r>
            <a:r>
              <a:rPr lang="en-US" dirty="0" err="1" smtClean="0"/>
              <a:t>namenode</a:t>
            </a:r>
            <a:r>
              <a:rPr lang="en-US" dirty="0" smtClean="0"/>
              <a:t> to store metadata</a:t>
            </a:r>
          </a:p>
          <a:p>
            <a:r>
              <a:rPr lang="en-US" dirty="0" err="1" smtClean="0"/>
              <a:t>dfs.data.dir</a:t>
            </a:r>
            <a:endParaRPr lang="en-US" dirty="0" smtClean="0"/>
          </a:p>
          <a:p>
            <a:pPr lvl="1"/>
            <a:r>
              <a:rPr lang="en-US" dirty="0" smtClean="0"/>
              <a:t>Dir in data nodes to store the data blocks</a:t>
            </a:r>
          </a:p>
          <a:p>
            <a:pPr lvl="1"/>
            <a:r>
              <a:rPr lang="en-US" dirty="0" smtClean="0"/>
              <a:t>Must be in a local disk partition</a:t>
            </a:r>
          </a:p>
          <a:p>
            <a:pPr lvl="1"/>
            <a:endParaRPr lang="en-US" dirty="0"/>
          </a:p>
        </p:txBody>
      </p:sp>
      <p:sp>
        <p:nvSpPr>
          <p:cNvPr id="3" name="Title 2"/>
          <p:cNvSpPr>
            <a:spLocks noGrp="1"/>
          </p:cNvSpPr>
          <p:nvPr>
            <p:ph type="title"/>
          </p:nvPr>
        </p:nvSpPr>
        <p:spPr/>
        <p:txBody>
          <a:bodyPr/>
          <a:lstStyle/>
          <a:p>
            <a:r>
              <a:rPr lang="en-US" dirty="0" smtClean="0"/>
              <a:t>Configuring HDFS</a:t>
            </a:r>
            <a:endParaRPr lang="en-US" dirty="0"/>
          </a:p>
        </p:txBody>
      </p:sp>
      <p:sp>
        <p:nvSpPr>
          <p:cNvPr id="4" name="TextBox 3"/>
          <p:cNvSpPr txBox="1"/>
          <p:nvPr/>
        </p:nvSpPr>
        <p:spPr>
          <a:xfrm>
            <a:off x="1600200" y="3657600"/>
            <a:ext cx="5328703" cy="2585323"/>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b="1" dirty="0" smtClean="0"/>
              <a:t>conf/hdfs-site.xml</a:t>
            </a:r>
          </a:p>
          <a:p>
            <a:r>
              <a:rPr lang="en-US" dirty="0" smtClean="0"/>
              <a:t>&lt;property&gt;</a:t>
            </a:r>
            <a:br>
              <a:rPr lang="en-US" dirty="0" smtClean="0"/>
            </a:br>
            <a:r>
              <a:rPr lang="en-US" dirty="0" smtClean="0"/>
              <a:t>   &lt;name&gt;</a:t>
            </a:r>
            <a:r>
              <a:rPr lang="en-US" dirty="0" err="1" smtClean="0"/>
              <a:t>dfs.name.dir</a:t>
            </a:r>
            <a:r>
              <a:rPr lang="en-US" dirty="0" smtClean="0"/>
              <a:t>&lt;/name&gt;</a:t>
            </a:r>
            <a:br>
              <a:rPr lang="en-US" dirty="0" smtClean="0"/>
            </a:br>
            <a:r>
              <a:rPr lang="en-US" dirty="0" smtClean="0"/>
              <a:t>    &lt;value&gt;/</a:t>
            </a:r>
            <a:r>
              <a:rPr lang="en-US" dirty="0" err="1" smtClean="0"/>
              <a:t>tmp</a:t>
            </a:r>
            <a:r>
              <a:rPr lang="en-US" dirty="0" smtClean="0"/>
              <a:t>/</a:t>
            </a:r>
            <a:r>
              <a:rPr lang="en-US" dirty="0" err="1" smtClean="0"/>
              <a:t>hadoop</a:t>
            </a:r>
            <a:r>
              <a:rPr lang="en-US" dirty="0" smtClean="0"/>
              <a:t>-test/name&lt;/value&gt;</a:t>
            </a:r>
            <a:br>
              <a:rPr lang="en-US" dirty="0" smtClean="0"/>
            </a:br>
            <a:r>
              <a:rPr lang="en-US" dirty="0" smtClean="0"/>
              <a:t>&lt;/property&gt;</a:t>
            </a:r>
            <a:br>
              <a:rPr lang="en-US" dirty="0" smtClean="0"/>
            </a:br>
            <a:r>
              <a:rPr lang="en-US" dirty="0" smtClean="0"/>
              <a:t>&lt;property&gt;</a:t>
            </a:r>
            <a:br>
              <a:rPr lang="en-US" dirty="0" smtClean="0"/>
            </a:br>
            <a:r>
              <a:rPr lang="en-US" dirty="0" smtClean="0"/>
              <a:t>   &lt;name&gt;</a:t>
            </a:r>
            <a:r>
              <a:rPr lang="en-US" dirty="0" err="1" smtClean="0"/>
              <a:t>dfs.data.dir</a:t>
            </a:r>
            <a:r>
              <a:rPr lang="en-US" dirty="0" smtClean="0"/>
              <a:t>&lt;/name&gt;</a:t>
            </a:r>
            <a:br>
              <a:rPr lang="en-US" dirty="0" smtClean="0"/>
            </a:br>
            <a:r>
              <a:rPr lang="en-US" dirty="0" smtClean="0"/>
              <a:t>    &lt;value&gt;/</a:t>
            </a:r>
            <a:r>
              <a:rPr lang="en-US" dirty="0" err="1" smtClean="0"/>
              <a:t>tmp</a:t>
            </a:r>
            <a:r>
              <a:rPr lang="en-US" dirty="0" smtClean="0"/>
              <a:t>/</a:t>
            </a:r>
            <a:r>
              <a:rPr lang="en-US" dirty="0" err="1" smtClean="0"/>
              <a:t>hadoop</a:t>
            </a:r>
            <a:r>
              <a:rPr lang="en-US" dirty="0" smtClean="0"/>
              <a:t>-test/data&lt;/value&gt;</a:t>
            </a:r>
            <a:br>
              <a:rPr lang="en-US" dirty="0" smtClean="0"/>
            </a:br>
            <a:r>
              <a:rPr lang="en-US" dirty="0" smtClean="0"/>
              <a:t>&lt;/property&gt;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fs.default.name</a:t>
            </a:r>
          </a:p>
          <a:p>
            <a:pPr lvl="1"/>
            <a:r>
              <a:rPr lang="en-US" dirty="0" smtClean="0"/>
              <a:t>URI of the </a:t>
            </a:r>
            <a:r>
              <a:rPr lang="en-US" dirty="0" err="1" smtClean="0"/>
              <a:t>namenode</a:t>
            </a:r>
            <a:endParaRPr lang="en-US" dirty="0" smtClean="0"/>
          </a:p>
          <a:p>
            <a:endParaRPr lang="en-US" dirty="0" smtClean="0"/>
          </a:p>
          <a:p>
            <a:endParaRPr lang="en-US" dirty="0" smtClean="0"/>
          </a:p>
          <a:p>
            <a:endParaRPr lang="en-US" dirty="0" smtClean="0"/>
          </a:p>
          <a:p>
            <a:endParaRPr lang="en-US" dirty="0" smtClean="0"/>
          </a:p>
          <a:p>
            <a:r>
              <a:rPr lang="en-US" dirty="0" smtClean="0"/>
              <a:t>conf/masters</a:t>
            </a:r>
          </a:p>
          <a:p>
            <a:pPr lvl="1"/>
            <a:r>
              <a:rPr lang="en-US" dirty="0" err="1" smtClean="0"/>
              <a:t>ip</a:t>
            </a:r>
            <a:r>
              <a:rPr lang="en-US" dirty="0" smtClean="0"/>
              <a:t> address of the master node</a:t>
            </a:r>
          </a:p>
          <a:p>
            <a:r>
              <a:rPr lang="en-US" dirty="0" smtClean="0"/>
              <a:t>conf/slaves</a:t>
            </a:r>
          </a:p>
          <a:p>
            <a:pPr lvl="1"/>
            <a:r>
              <a:rPr lang="en-US" dirty="0" err="1" smtClean="0"/>
              <a:t>ip</a:t>
            </a:r>
            <a:r>
              <a:rPr lang="en-US" dirty="0" smtClean="0"/>
              <a:t> address of the slave nodes</a:t>
            </a:r>
          </a:p>
          <a:p>
            <a:r>
              <a:rPr lang="en-US" dirty="0" smtClean="0"/>
              <a:t>Should have password-less SSH access to all the nodes </a:t>
            </a:r>
            <a:endParaRPr lang="en-US" dirty="0"/>
          </a:p>
        </p:txBody>
      </p:sp>
      <p:sp>
        <p:nvSpPr>
          <p:cNvPr id="3" name="Title 2"/>
          <p:cNvSpPr>
            <a:spLocks noGrp="1"/>
          </p:cNvSpPr>
          <p:nvPr>
            <p:ph type="title"/>
          </p:nvPr>
        </p:nvSpPr>
        <p:spPr/>
        <p:txBody>
          <a:bodyPr/>
          <a:lstStyle/>
          <a:p>
            <a:r>
              <a:rPr lang="en-US" dirty="0" smtClean="0"/>
              <a:t>Configuring HDFS</a:t>
            </a:r>
            <a:endParaRPr lang="en-US" dirty="0"/>
          </a:p>
        </p:txBody>
      </p:sp>
      <p:sp>
        <p:nvSpPr>
          <p:cNvPr id="4" name="TextBox 3"/>
          <p:cNvSpPr txBox="1"/>
          <p:nvPr/>
        </p:nvSpPr>
        <p:spPr>
          <a:xfrm>
            <a:off x="1752600" y="2286000"/>
            <a:ext cx="5715000" cy="147732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b="1" dirty="0" smtClean="0"/>
              <a:t>conf/core-site.xml</a:t>
            </a:r>
          </a:p>
          <a:p>
            <a:r>
              <a:rPr lang="en-US" dirty="0" smtClean="0"/>
              <a:t>&lt;property&gt;</a:t>
            </a:r>
            <a:br>
              <a:rPr lang="en-US" dirty="0" smtClean="0"/>
            </a:br>
            <a:r>
              <a:rPr lang="en-US" dirty="0" smtClean="0"/>
              <a:t>   &lt;name&gt;fs.default.name&lt;/name&gt;</a:t>
            </a:r>
            <a:br>
              <a:rPr lang="en-US" dirty="0" smtClean="0"/>
            </a:br>
            <a:r>
              <a:rPr lang="en-US" dirty="0" smtClean="0"/>
              <a:t>   &lt;value&gt;hdfs://149.79.89.113:9000/&lt;/value&gt;</a:t>
            </a:r>
            <a:br>
              <a:rPr lang="en-US" dirty="0" smtClean="0"/>
            </a:br>
            <a:r>
              <a:rPr lang="en-US" dirty="0" smtClean="0"/>
              <a:t>&lt;/property&gt;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Starting HDFS</a:t>
            </a:r>
          </a:p>
          <a:p>
            <a:pPr lvl="1"/>
            <a:r>
              <a:rPr lang="en-US" dirty="0" err="1" smtClean="0"/>
              <a:t>cd</a:t>
            </a:r>
            <a:r>
              <a:rPr lang="en-US" dirty="0" smtClean="0"/>
              <a:t> ~/hadoop-0.20.2/bin</a:t>
            </a:r>
          </a:p>
          <a:p>
            <a:pPr lvl="1"/>
            <a:r>
              <a:rPr lang="en-US" dirty="0" smtClean="0"/>
              <a:t>./</a:t>
            </a:r>
            <a:r>
              <a:rPr lang="en-US" dirty="0" err="1" smtClean="0"/>
              <a:t>hadoop</a:t>
            </a:r>
            <a:r>
              <a:rPr lang="en-US" dirty="0" smtClean="0"/>
              <a:t> </a:t>
            </a:r>
            <a:r>
              <a:rPr lang="en-US" dirty="0" err="1" smtClean="0"/>
              <a:t>namenode</a:t>
            </a:r>
            <a:r>
              <a:rPr lang="en-US" dirty="0" smtClean="0"/>
              <a:t> -format</a:t>
            </a:r>
          </a:p>
          <a:p>
            <a:pPr lvl="1"/>
            <a:r>
              <a:rPr lang="en-US" dirty="0" smtClean="0"/>
              <a:t>./start-dfs.sh</a:t>
            </a:r>
          </a:p>
          <a:p>
            <a:r>
              <a:rPr lang="en-US" dirty="0" err="1" smtClean="0"/>
              <a:t>NameNode</a:t>
            </a:r>
            <a:r>
              <a:rPr lang="en-US" dirty="0" smtClean="0"/>
              <a:t> logs</a:t>
            </a:r>
          </a:p>
          <a:p>
            <a:pPr lvl="1"/>
            <a:r>
              <a:rPr lang="en-US" dirty="0" err="1" smtClean="0"/>
              <a:t>cd</a:t>
            </a:r>
            <a:r>
              <a:rPr lang="en-US" dirty="0" smtClean="0"/>
              <a:t> ~/hadoop-0.20.2</a:t>
            </a:r>
          </a:p>
          <a:p>
            <a:pPr lvl="1"/>
            <a:r>
              <a:rPr lang="en-US" dirty="0" smtClean="0"/>
              <a:t>logs/</a:t>
            </a:r>
            <a:r>
              <a:rPr lang="en-US" dirty="0" err="1" smtClean="0"/>
              <a:t>hadoop</a:t>
            </a:r>
            <a:r>
              <a:rPr lang="en-US" dirty="0" smtClean="0"/>
              <a:t>-&lt;username&gt;-</a:t>
            </a:r>
            <a:r>
              <a:rPr lang="en-US" dirty="0" err="1" smtClean="0"/>
              <a:t>namenode</a:t>
            </a:r>
            <a:r>
              <a:rPr lang="en-US" dirty="0" smtClean="0"/>
              <a:t>-&lt;</a:t>
            </a:r>
            <a:r>
              <a:rPr lang="en-US" dirty="0" err="1" smtClean="0"/>
              <a:t>nodeid</a:t>
            </a:r>
            <a:r>
              <a:rPr lang="en-US" dirty="0" smtClean="0"/>
              <a:t>&gt;.log</a:t>
            </a:r>
          </a:p>
          <a:p>
            <a:r>
              <a:rPr lang="en-US" dirty="0" smtClean="0"/>
              <a:t>Monitoring web interface</a:t>
            </a:r>
          </a:p>
          <a:p>
            <a:pPr lvl="1"/>
            <a:r>
              <a:rPr lang="en-US" dirty="0" smtClean="0"/>
              <a:t>http://&lt;public_ip&gt;:50070</a:t>
            </a:r>
            <a:endParaRPr lang="en-US" dirty="0"/>
          </a:p>
        </p:txBody>
      </p:sp>
      <p:sp>
        <p:nvSpPr>
          <p:cNvPr id="3" name="Title 2"/>
          <p:cNvSpPr>
            <a:spLocks noGrp="1"/>
          </p:cNvSpPr>
          <p:nvPr>
            <p:ph type="title"/>
          </p:nvPr>
        </p:nvSpPr>
        <p:spPr/>
        <p:txBody>
          <a:bodyPr/>
          <a:lstStyle/>
          <a:p>
            <a:r>
              <a:rPr lang="en-US" dirty="0" smtClean="0"/>
              <a:t>HDFS Cluster</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./bin/</a:t>
            </a:r>
            <a:r>
              <a:rPr lang="en-US" dirty="0" err="1" smtClean="0"/>
              <a:t>hadoop</a:t>
            </a:r>
            <a:r>
              <a:rPr lang="en-US" dirty="0" smtClean="0"/>
              <a:t> </a:t>
            </a:r>
            <a:r>
              <a:rPr lang="en-US" dirty="0" err="1" smtClean="0"/>
              <a:t>fs</a:t>
            </a:r>
            <a:r>
              <a:rPr lang="en-US" dirty="0" smtClean="0"/>
              <a:t> –[command]</a:t>
            </a:r>
          </a:p>
          <a:p>
            <a:pPr lvl="1"/>
            <a:r>
              <a:rPr lang="en-US" dirty="0" smtClean="0"/>
              <a:t>put</a:t>
            </a:r>
          </a:p>
          <a:p>
            <a:pPr lvl="1"/>
            <a:r>
              <a:rPr lang="en-US" dirty="0" smtClean="0"/>
              <a:t>get</a:t>
            </a:r>
          </a:p>
          <a:p>
            <a:pPr lvl="1"/>
            <a:r>
              <a:rPr lang="en-US" dirty="0" err="1" smtClean="0"/>
              <a:t>ls</a:t>
            </a:r>
            <a:r>
              <a:rPr lang="en-US" dirty="0" smtClean="0"/>
              <a:t> </a:t>
            </a:r>
          </a:p>
          <a:p>
            <a:pPr lvl="1"/>
            <a:r>
              <a:rPr lang="en-US" dirty="0" smtClean="0"/>
              <a:t>cp</a:t>
            </a:r>
          </a:p>
          <a:p>
            <a:pPr lvl="1"/>
            <a:r>
              <a:rPr lang="en-US" dirty="0" err="1" smtClean="0"/>
              <a:t>mkdir</a:t>
            </a:r>
            <a:endParaRPr lang="en-US" dirty="0" smtClean="0"/>
          </a:p>
          <a:p>
            <a:pPr lvl="1"/>
            <a:r>
              <a:rPr lang="en-US" dirty="0" err="1" smtClean="0"/>
              <a:t>rm</a:t>
            </a:r>
            <a:endParaRPr lang="en-US" dirty="0" smtClean="0"/>
          </a:p>
          <a:p>
            <a:r>
              <a:rPr lang="en-US" dirty="0" smtClean="0">
                <a:hlinkClick r:id="rId2"/>
              </a:rPr>
              <a:t>http://hadoop.apache.org/common/docs/current/hdfs_shell.html</a:t>
            </a:r>
            <a:endParaRPr lang="en-US" dirty="0" smtClean="0"/>
          </a:p>
          <a:p>
            <a:r>
              <a:rPr lang="en-US" dirty="0" smtClean="0"/>
              <a:t>Programmatic API</a:t>
            </a:r>
          </a:p>
          <a:p>
            <a:endParaRPr lang="en-US" dirty="0" smtClean="0"/>
          </a:p>
          <a:p>
            <a:pPr lvl="1"/>
            <a:endParaRPr lang="en-US" dirty="0"/>
          </a:p>
        </p:txBody>
      </p:sp>
      <p:sp>
        <p:nvSpPr>
          <p:cNvPr id="2" name="Title 1"/>
          <p:cNvSpPr>
            <a:spLocks noGrp="1"/>
          </p:cNvSpPr>
          <p:nvPr>
            <p:ph type="title"/>
          </p:nvPr>
        </p:nvSpPr>
        <p:spPr/>
        <p:txBody>
          <a:bodyPr/>
          <a:lstStyle/>
          <a:p>
            <a:r>
              <a:rPr lang="en-US" dirty="0" smtClean="0"/>
              <a:t>HDFS Commands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709672"/>
          </a:xfrm>
        </p:spPr>
        <p:txBody>
          <a:bodyPr>
            <a:normAutofit/>
          </a:bodyPr>
          <a:lstStyle/>
          <a:p>
            <a:r>
              <a:rPr lang="en-US" dirty="0" err="1" smtClean="0"/>
              <a:t>mapred.job.tracker</a:t>
            </a:r>
            <a:endParaRPr lang="en-US" dirty="0" smtClean="0"/>
          </a:p>
          <a:p>
            <a:r>
              <a:rPr lang="en-US" dirty="0" err="1" smtClean="0"/>
              <a:t>mapred.local.dir</a:t>
            </a:r>
            <a:endParaRPr lang="en-US" dirty="0" smtClean="0"/>
          </a:p>
          <a:p>
            <a:r>
              <a:rPr lang="en-US" dirty="0" err="1" smtClean="0"/>
              <a:t>mapred.tasktracker.map.tasks.maximum</a:t>
            </a:r>
            <a:endParaRPr lang="en-US" dirty="0" smtClean="0"/>
          </a:p>
          <a:p>
            <a:pPr lvl="1"/>
            <a:endParaRPr lang="en-US" dirty="0" smtClean="0"/>
          </a:p>
          <a:p>
            <a:pPr lvl="1"/>
            <a:endParaRPr lang="en-US" dirty="0"/>
          </a:p>
        </p:txBody>
      </p:sp>
      <p:sp>
        <p:nvSpPr>
          <p:cNvPr id="3" name="Title 2"/>
          <p:cNvSpPr>
            <a:spLocks noGrp="1"/>
          </p:cNvSpPr>
          <p:nvPr>
            <p:ph type="title"/>
          </p:nvPr>
        </p:nvSpPr>
        <p:spPr/>
        <p:txBody>
          <a:bodyPr>
            <a:normAutofit fontScale="90000"/>
          </a:bodyPr>
          <a:lstStyle/>
          <a:p>
            <a:r>
              <a:rPr lang="en-US" dirty="0" smtClean="0"/>
              <a:t>Configuring Hadoop </a:t>
            </a:r>
            <a:r>
              <a:rPr lang="en-US" dirty="0" err="1" smtClean="0"/>
              <a:t>MapREduce</a:t>
            </a:r>
            <a:endParaRPr lang="en-US" dirty="0"/>
          </a:p>
        </p:txBody>
      </p:sp>
      <p:sp>
        <p:nvSpPr>
          <p:cNvPr id="4" name="TextBox 3"/>
          <p:cNvSpPr txBox="1"/>
          <p:nvPr/>
        </p:nvSpPr>
        <p:spPr>
          <a:xfrm>
            <a:off x="990600" y="2895600"/>
            <a:ext cx="6399509" cy="3293209"/>
          </a:xfrm>
          <a:prstGeom prst="rect">
            <a:avLst/>
          </a:prstGeom>
          <a:noFill/>
          <a:ln w="12700">
            <a:solidFill>
              <a:schemeClr val="tx1"/>
            </a:solidFill>
          </a:ln>
        </p:spPr>
        <p:txBody>
          <a:bodyPr wrap="none" rtlCol="0">
            <a:spAutoFit/>
          </a:bodyPr>
          <a:lstStyle/>
          <a:p>
            <a:r>
              <a:rPr lang="en-US" sz="1600" b="1" dirty="0" smtClean="0"/>
              <a:t>conf/mapred-site.xml</a:t>
            </a:r>
          </a:p>
          <a:p>
            <a:r>
              <a:rPr lang="en-US" sz="1600" dirty="0" smtClean="0"/>
              <a:t>&lt;property&gt;</a:t>
            </a:r>
            <a:br>
              <a:rPr lang="en-US" sz="1600" dirty="0" smtClean="0"/>
            </a:br>
            <a:r>
              <a:rPr lang="en-US" sz="1600" dirty="0" smtClean="0"/>
              <a:t>   &lt;name&gt;</a:t>
            </a:r>
            <a:r>
              <a:rPr lang="en-US" sz="1600" dirty="0" err="1" smtClean="0"/>
              <a:t>mapred.job.tracker</a:t>
            </a:r>
            <a:r>
              <a:rPr lang="en-US" sz="1600" dirty="0" smtClean="0"/>
              <a:t>&lt;/name&gt;</a:t>
            </a:r>
            <a:br>
              <a:rPr lang="en-US" sz="1600" dirty="0" smtClean="0"/>
            </a:br>
            <a:r>
              <a:rPr lang="en-US" sz="1600" dirty="0" smtClean="0"/>
              <a:t>   &lt;value&gt;149.79.89.113:9001&lt;/value&gt;</a:t>
            </a:r>
            <a:br>
              <a:rPr lang="en-US" sz="1600" dirty="0" smtClean="0"/>
            </a:br>
            <a:r>
              <a:rPr lang="en-US" sz="1600" dirty="0" smtClean="0"/>
              <a:t>&lt;/property&gt;</a:t>
            </a:r>
            <a:br>
              <a:rPr lang="en-US" sz="1600" dirty="0" smtClean="0"/>
            </a:br>
            <a:r>
              <a:rPr lang="en-US" sz="1600" dirty="0" smtClean="0"/>
              <a:t>&lt;property&gt;</a:t>
            </a:r>
            <a:br>
              <a:rPr lang="en-US" sz="1600" dirty="0" smtClean="0"/>
            </a:br>
            <a:r>
              <a:rPr lang="en-US" sz="1600" dirty="0" smtClean="0"/>
              <a:t>   &lt;name&gt;</a:t>
            </a:r>
            <a:r>
              <a:rPr lang="en-US" sz="1600" dirty="0" err="1" smtClean="0"/>
              <a:t>mapred.local.dir</a:t>
            </a:r>
            <a:r>
              <a:rPr lang="en-US" sz="1600" dirty="0" smtClean="0"/>
              <a:t>&lt;/name&gt;</a:t>
            </a:r>
            <a:br>
              <a:rPr lang="en-US" sz="1600" dirty="0" smtClean="0"/>
            </a:br>
            <a:r>
              <a:rPr lang="en-US" sz="1600" dirty="0" smtClean="0"/>
              <a:t>   &lt;value&gt;/</a:t>
            </a:r>
            <a:r>
              <a:rPr lang="en-US" sz="1600" dirty="0" err="1" smtClean="0"/>
              <a:t>tmp</a:t>
            </a:r>
            <a:r>
              <a:rPr lang="en-US" sz="1600" dirty="0" smtClean="0"/>
              <a:t>/</a:t>
            </a:r>
            <a:r>
              <a:rPr lang="en-US" sz="1600" dirty="0" err="1" smtClean="0"/>
              <a:t>hadoop</a:t>
            </a:r>
            <a:r>
              <a:rPr lang="en-US" sz="1600" dirty="0" smtClean="0"/>
              <a:t>-test/local&lt;/value&gt;</a:t>
            </a:r>
            <a:br>
              <a:rPr lang="en-US" sz="1600" dirty="0" smtClean="0"/>
            </a:br>
            <a:r>
              <a:rPr lang="en-US" sz="1600" dirty="0" smtClean="0"/>
              <a:t>&lt;/property&gt;</a:t>
            </a:r>
            <a:br>
              <a:rPr lang="en-US" sz="1600" dirty="0" smtClean="0"/>
            </a:br>
            <a:r>
              <a:rPr lang="en-US" sz="1600" dirty="0" smtClean="0"/>
              <a:t>&lt;property&gt;</a:t>
            </a:r>
            <a:br>
              <a:rPr lang="en-US" sz="1600" dirty="0" smtClean="0"/>
            </a:br>
            <a:r>
              <a:rPr lang="en-US" sz="1600" dirty="0" smtClean="0"/>
              <a:t>   &lt;name&gt;</a:t>
            </a:r>
            <a:r>
              <a:rPr lang="en-US" sz="1600" dirty="0" err="1" smtClean="0"/>
              <a:t>mapred.tasktracker.map.tasks.maximum</a:t>
            </a:r>
            <a:r>
              <a:rPr lang="en-US" sz="1600" dirty="0" smtClean="0"/>
              <a:t>&lt;/name&gt; </a:t>
            </a:r>
            <a:br>
              <a:rPr lang="en-US" sz="1600" dirty="0" smtClean="0"/>
            </a:br>
            <a:r>
              <a:rPr lang="en-US" sz="1600" dirty="0" smtClean="0"/>
              <a:t>   &lt;value&gt;8&lt;/value&gt;</a:t>
            </a:r>
            <a:br>
              <a:rPr lang="en-US" sz="1600" dirty="0" smtClean="0"/>
            </a:br>
            <a:r>
              <a:rPr lang="en-US" sz="1600" dirty="0" smtClean="0"/>
              <a:t>&lt;/property&gt;</a:t>
            </a:r>
            <a:endParaRPr lang="en-US"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Starting Hadoop </a:t>
            </a:r>
            <a:r>
              <a:rPr lang="en-US" dirty="0" err="1" smtClean="0"/>
              <a:t>MapReduce</a:t>
            </a:r>
            <a:endParaRPr lang="en-US" dirty="0" smtClean="0"/>
          </a:p>
          <a:p>
            <a:pPr lvl="1"/>
            <a:r>
              <a:rPr lang="en-US" dirty="0" err="1" smtClean="0"/>
              <a:t>cd</a:t>
            </a:r>
            <a:r>
              <a:rPr lang="en-US" dirty="0" smtClean="0"/>
              <a:t> ~/hadoop-0.20.2/bin</a:t>
            </a:r>
          </a:p>
          <a:p>
            <a:pPr lvl="1"/>
            <a:r>
              <a:rPr lang="en-US" dirty="0" smtClean="0"/>
              <a:t>./start-mapred.sh</a:t>
            </a:r>
          </a:p>
          <a:p>
            <a:r>
              <a:rPr lang="en-US" dirty="0" err="1" smtClean="0"/>
              <a:t>JobTracker</a:t>
            </a:r>
            <a:r>
              <a:rPr lang="en-US" dirty="0" smtClean="0"/>
              <a:t> logs</a:t>
            </a:r>
          </a:p>
          <a:p>
            <a:pPr lvl="1"/>
            <a:r>
              <a:rPr lang="en-US" dirty="0" err="1" smtClean="0"/>
              <a:t>cd</a:t>
            </a:r>
            <a:r>
              <a:rPr lang="en-US" dirty="0" smtClean="0"/>
              <a:t> ~/hadoop-0.20.2</a:t>
            </a:r>
          </a:p>
          <a:p>
            <a:pPr lvl="1"/>
            <a:r>
              <a:rPr lang="en-US" dirty="0" smtClean="0"/>
              <a:t>logs/</a:t>
            </a:r>
            <a:r>
              <a:rPr lang="en-US" dirty="0" err="1" smtClean="0"/>
              <a:t>hadoop</a:t>
            </a:r>
            <a:r>
              <a:rPr lang="en-US" dirty="0" smtClean="0"/>
              <a:t>-&lt;username&gt;-</a:t>
            </a:r>
            <a:r>
              <a:rPr lang="en-US" dirty="0" err="1" smtClean="0"/>
              <a:t>tasktracker</a:t>
            </a:r>
            <a:r>
              <a:rPr lang="en-US" dirty="0" smtClean="0"/>
              <a:t>&lt;</a:t>
            </a:r>
            <a:r>
              <a:rPr lang="en-US" dirty="0" err="1" smtClean="0"/>
              <a:t>nodeid</a:t>
            </a:r>
            <a:r>
              <a:rPr lang="en-US" dirty="0" smtClean="0"/>
              <a:t>&gt;.log</a:t>
            </a:r>
          </a:p>
          <a:p>
            <a:r>
              <a:rPr lang="en-US" dirty="0" smtClean="0"/>
              <a:t>Monitoring web interface</a:t>
            </a:r>
          </a:p>
          <a:p>
            <a:pPr lvl="1"/>
            <a:r>
              <a:rPr lang="en-US" dirty="0" smtClean="0"/>
              <a:t>http://&lt;public_ip&gt;:50030</a:t>
            </a:r>
          </a:p>
          <a:p>
            <a:endParaRPr lang="en-US" sz="2400" dirty="0" smtClean="0"/>
          </a:p>
        </p:txBody>
      </p:sp>
      <p:sp>
        <p:nvSpPr>
          <p:cNvPr id="3" name="Title 2"/>
          <p:cNvSpPr>
            <a:spLocks noGrp="1"/>
          </p:cNvSpPr>
          <p:nvPr>
            <p:ph type="title"/>
          </p:nvPr>
        </p:nvSpPr>
        <p:spPr/>
        <p:txBody>
          <a:bodyPr>
            <a:normAutofit fontScale="90000"/>
          </a:bodyPr>
          <a:lstStyle/>
          <a:p>
            <a:r>
              <a:rPr lang="en-US" dirty="0" smtClean="0"/>
              <a:t>Starting Hadoop </a:t>
            </a:r>
            <a:r>
              <a:rPr lang="en-US" dirty="0" err="1" smtClean="0"/>
              <a:t>MapReduce</a:t>
            </a:r>
            <a:r>
              <a:rPr lang="en-US" dirty="0" smtClean="0"/>
              <a:t> Cluster</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Upload input to HDFS</a:t>
            </a:r>
          </a:p>
          <a:p>
            <a:pPr lvl="1"/>
            <a:r>
              <a:rPr lang="en-US" dirty="0" err="1" smtClean="0"/>
              <a:t>cd</a:t>
            </a:r>
            <a:r>
              <a:rPr lang="en-US" dirty="0" smtClean="0"/>
              <a:t> ~/hadoop-0.20.2/bin</a:t>
            </a:r>
          </a:p>
          <a:p>
            <a:pPr lvl="1"/>
            <a:r>
              <a:rPr lang="en-US" dirty="0" smtClean="0"/>
              <a:t> ./</a:t>
            </a:r>
            <a:r>
              <a:rPr lang="en-US" dirty="0" err="1" smtClean="0"/>
              <a:t>hadoop</a:t>
            </a:r>
            <a:r>
              <a:rPr lang="en-US" dirty="0" smtClean="0"/>
              <a:t> </a:t>
            </a:r>
            <a:r>
              <a:rPr lang="en-US" dirty="0" err="1" smtClean="0"/>
              <a:t>fs</a:t>
            </a:r>
            <a:r>
              <a:rPr lang="en-US" dirty="0" smtClean="0"/>
              <a:t> -put ~/Hadoop-</a:t>
            </a:r>
            <a:r>
              <a:rPr lang="en-US" dirty="0" err="1" smtClean="0"/>
              <a:t>WordCount</a:t>
            </a:r>
            <a:r>
              <a:rPr lang="en-US" dirty="0" smtClean="0"/>
              <a:t>/input/ input</a:t>
            </a:r>
          </a:p>
          <a:p>
            <a:pPr lvl="1"/>
            <a:r>
              <a:rPr lang="en-US" dirty="0" smtClean="0"/>
              <a:t>./</a:t>
            </a:r>
            <a:r>
              <a:rPr lang="en-US" dirty="0" err="1" smtClean="0"/>
              <a:t>hadoop</a:t>
            </a:r>
            <a:r>
              <a:rPr lang="en-US" dirty="0" smtClean="0"/>
              <a:t> </a:t>
            </a:r>
            <a:r>
              <a:rPr lang="en-US" dirty="0" err="1" smtClean="0"/>
              <a:t>fs</a:t>
            </a:r>
            <a:r>
              <a:rPr lang="en-US" dirty="0" smtClean="0"/>
              <a:t> -</a:t>
            </a:r>
            <a:r>
              <a:rPr lang="en-US" dirty="0" err="1" smtClean="0"/>
              <a:t>ls</a:t>
            </a:r>
            <a:r>
              <a:rPr lang="en-US" dirty="0" smtClean="0"/>
              <a:t> input</a:t>
            </a:r>
          </a:p>
          <a:p>
            <a:r>
              <a:rPr lang="en-US" dirty="0" smtClean="0"/>
              <a:t>Run word count</a:t>
            </a:r>
          </a:p>
          <a:p>
            <a:pPr lvl="1"/>
            <a:r>
              <a:rPr lang="en-US" dirty="0" smtClean="0"/>
              <a:t>./</a:t>
            </a:r>
            <a:r>
              <a:rPr lang="en-US" dirty="0" err="1" smtClean="0"/>
              <a:t>hadoop</a:t>
            </a:r>
            <a:r>
              <a:rPr lang="en-US" dirty="0" smtClean="0"/>
              <a:t> jar wordcount.jar </a:t>
            </a:r>
            <a:r>
              <a:rPr lang="en-US" dirty="0" err="1" smtClean="0"/>
              <a:t>WordCount</a:t>
            </a:r>
            <a:r>
              <a:rPr lang="en-US" dirty="0" smtClean="0"/>
              <a:t> input output</a:t>
            </a:r>
          </a:p>
          <a:p>
            <a:pPr lvl="1"/>
            <a:r>
              <a:rPr lang="en-US" dirty="0" smtClean="0"/>
              <a:t> ./</a:t>
            </a:r>
            <a:r>
              <a:rPr lang="en-US" dirty="0" err="1" smtClean="0"/>
              <a:t>hadoop</a:t>
            </a:r>
            <a:r>
              <a:rPr lang="en-US" dirty="0" smtClean="0"/>
              <a:t> </a:t>
            </a:r>
            <a:r>
              <a:rPr lang="en-US" dirty="0" err="1" smtClean="0"/>
              <a:t>fs</a:t>
            </a:r>
            <a:r>
              <a:rPr lang="en-US" dirty="0" smtClean="0"/>
              <a:t> -</a:t>
            </a:r>
            <a:r>
              <a:rPr lang="en-US" dirty="0" err="1" smtClean="0"/>
              <a:t>ls</a:t>
            </a:r>
            <a:r>
              <a:rPr lang="en-US" dirty="0" smtClean="0"/>
              <a:t> output</a:t>
            </a:r>
          </a:p>
          <a:p>
            <a:pPr lvl="1"/>
            <a:r>
              <a:rPr lang="en-US" dirty="0" smtClean="0"/>
              <a:t> ./</a:t>
            </a:r>
            <a:r>
              <a:rPr lang="en-US" dirty="0" err="1" smtClean="0"/>
              <a:t>hadoop</a:t>
            </a:r>
            <a:r>
              <a:rPr lang="en-US" dirty="0" smtClean="0"/>
              <a:t> </a:t>
            </a:r>
            <a:r>
              <a:rPr lang="en-US" dirty="0" err="1" smtClean="0"/>
              <a:t>fs</a:t>
            </a:r>
            <a:r>
              <a:rPr lang="en-US" dirty="0" smtClean="0"/>
              <a:t> -cat output/*</a:t>
            </a:r>
            <a:endParaRPr lang="en-US" dirty="0"/>
          </a:p>
        </p:txBody>
      </p:sp>
      <p:sp>
        <p:nvSpPr>
          <p:cNvPr id="3" name="Title 2"/>
          <p:cNvSpPr>
            <a:spLocks noGrp="1"/>
          </p:cNvSpPr>
          <p:nvPr>
            <p:ph type="title"/>
          </p:nvPr>
        </p:nvSpPr>
        <p:spPr/>
        <p:txBody>
          <a:bodyPr>
            <a:normAutofit fontScale="90000"/>
          </a:bodyPr>
          <a:lstStyle/>
          <a:p>
            <a:r>
              <a:rPr lang="en-US" dirty="0" smtClean="0"/>
              <a:t>Running </a:t>
            </a:r>
            <a:r>
              <a:rPr lang="en-US" dirty="0" err="1" smtClean="0"/>
              <a:t>WordCount</a:t>
            </a:r>
            <a:r>
              <a:rPr lang="en-US" dirty="0" smtClean="0"/>
              <a:t> on Distributed Hadoop Cluster</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zh-TW" dirty="0" smtClean="0"/>
              <a:t>An advance </a:t>
            </a:r>
            <a:r>
              <a:rPr lang="en-US" altLang="zh-TW" dirty="0" err="1" smtClean="0"/>
              <a:t>MapReduce</a:t>
            </a:r>
            <a:r>
              <a:rPr lang="en-US" altLang="zh-TW" dirty="0" smtClean="0"/>
              <a:t> implementation</a:t>
            </a:r>
          </a:p>
          <a:p>
            <a:r>
              <a:rPr lang="en-US" dirty="0" smtClean="0"/>
              <a:t>Use Blast (</a:t>
            </a:r>
            <a:r>
              <a:rPr lang="en-US" i="1" dirty="0" smtClean="0"/>
              <a:t>Basic Local Alignment Search Tool</a:t>
            </a:r>
            <a:r>
              <a:rPr lang="en-US" dirty="0" smtClean="0"/>
              <a:t>), a well-known bioinformatics application written in C/C++</a:t>
            </a:r>
          </a:p>
          <a:p>
            <a:r>
              <a:rPr lang="en-US" dirty="0" smtClean="0"/>
              <a:t>Utilize the Computing Capability of Hadoop</a:t>
            </a:r>
          </a:p>
          <a:p>
            <a:r>
              <a:rPr lang="en-US" dirty="0" smtClean="0"/>
              <a:t>Use Distributed Cache for the </a:t>
            </a:r>
            <a:r>
              <a:rPr lang="en-US" altLang="zh-TW" dirty="0" smtClean="0"/>
              <a:t>Blast Program and Database</a:t>
            </a:r>
          </a:p>
          <a:p>
            <a:r>
              <a:rPr lang="en-US" dirty="0" smtClean="0"/>
              <a:t>No Reducer in practice</a:t>
            </a:r>
          </a:p>
          <a:p>
            <a:pPr>
              <a:buNone/>
            </a:pPr>
            <a:endParaRPr lang="en-US" dirty="0"/>
          </a:p>
        </p:txBody>
      </p:sp>
      <p:sp>
        <p:nvSpPr>
          <p:cNvPr id="2" name="Title 1"/>
          <p:cNvSpPr>
            <a:spLocks noGrp="1"/>
          </p:cNvSpPr>
          <p:nvPr>
            <p:ph type="title"/>
          </p:nvPr>
        </p:nvSpPr>
        <p:spPr/>
        <p:txBody>
          <a:bodyPr/>
          <a:lstStyle/>
          <a:p>
            <a:r>
              <a:rPr lang="en-US" dirty="0" smtClean="0"/>
              <a:t>Demo 2 : </a:t>
            </a:r>
            <a:r>
              <a:rPr lang="en-US" dirty="0" err="1" smtClean="0"/>
              <a:t>Hadoop</a:t>
            </a:r>
            <a:r>
              <a:rPr lang="en-US" dirty="0" smtClean="0"/>
              <a:t>-Blast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0"/>
            <a:ext cx="8229600" cy="4572000"/>
          </a:xfrm>
        </p:spPr>
        <p:txBody>
          <a:bodyPr>
            <a:normAutofit fontScale="55000" lnSpcReduction="20000"/>
          </a:bodyPr>
          <a:lstStyle/>
          <a:p>
            <a:pPr>
              <a:buNone/>
            </a:pPr>
            <a:r>
              <a:rPr lang="en-US" dirty="0" smtClean="0"/>
              <a:t>public void map(String key, String value, Context </a:t>
            </a:r>
            <a:r>
              <a:rPr lang="en-US" dirty="0" err="1" smtClean="0"/>
              <a:t>context</a:t>
            </a:r>
            <a:r>
              <a:rPr lang="en-US" dirty="0" smtClean="0"/>
              <a:t>) </a:t>
            </a:r>
            <a:br>
              <a:rPr lang="en-US" dirty="0" smtClean="0"/>
            </a:br>
            <a:r>
              <a:rPr lang="en-US" dirty="0" smtClean="0"/>
              <a:t>throws </a:t>
            </a:r>
            <a:r>
              <a:rPr lang="en-US" dirty="0" err="1" smtClean="0"/>
              <a:t>IOException</a:t>
            </a:r>
            <a:r>
              <a:rPr lang="en-US" dirty="0" smtClean="0"/>
              <a:t>,   </a:t>
            </a:r>
            <a:r>
              <a:rPr lang="en-US" dirty="0" err="1" smtClean="0"/>
              <a:t>InterruptedException</a:t>
            </a:r>
            <a:r>
              <a:rPr lang="en-US" dirty="0" smtClean="0"/>
              <a:t> {   </a:t>
            </a:r>
          </a:p>
          <a:p>
            <a:pPr>
              <a:buNone/>
            </a:pPr>
            <a:r>
              <a:rPr lang="en-US" dirty="0" smtClean="0"/>
              <a:t>      ...   </a:t>
            </a:r>
          </a:p>
          <a:p>
            <a:pPr>
              <a:buNone/>
            </a:pPr>
            <a:r>
              <a:rPr lang="en-US" dirty="0" smtClean="0"/>
              <a:t>      // download the file from HDFS   </a:t>
            </a:r>
          </a:p>
          <a:p>
            <a:pPr>
              <a:buNone/>
            </a:pPr>
            <a:r>
              <a:rPr lang="en-US" dirty="0" smtClean="0"/>
              <a:t>      …</a:t>
            </a:r>
          </a:p>
          <a:p>
            <a:pPr>
              <a:buNone/>
            </a:pPr>
            <a:r>
              <a:rPr lang="en-US" dirty="0" smtClean="0"/>
              <a:t>      </a:t>
            </a:r>
            <a:r>
              <a:rPr lang="en-US" dirty="0" err="1" smtClean="0">
                <a:solidFill>
                  <a:srgbClr val="0070C0"/>
                </a:solidFill>
              </a:rPr>
              <a:t>fs.copyToLocalFile</a:t>
            </a:r>
            <a:r>
              <a:rPr lang="en-US" dirty="0" smtClean="0">
                <a:solidFill>
                  <a:srgbClr val="0070C0"/>
                </a:solidFill>
              </a:rPr>
              <a:t>(</a:t>
            </a:r>
            <a:r>
              <a:rPr lang="en-US" dirty="0" err="1" smtClean="0">
                <a:solidFill>
                  <a:srgbClr val="0070C0"/>
                </a:solidFill>
              </a:rPr>
              <a:t>inputFilePath</a:t>
            </a:r>
            <a:r>
              <a:rPr lang="en-US" dirty="0" smtClean="0">
                <a:solidFill>
                  <a:srgbClr val="0070C0"/>
                </a:solidFill>
              </a:rPr>
              <a:t>, new Path(</a:t>
            </a:r>
            <a:r>
              <a:rPr lang="en-US" dirty="0" err="1" smtClean="0">
                <a:solidFill>
                  <a:srgbClr val="0070C0"/>
                </a:solidFill>
              </a:rPr>
              <a:t>localInputFile</a:t>
            </a:r>
            <a:r>
              <a:rPr lang="en-US" dirty="0" smtClean="0">
                <a:solidFill>
                  <a:srgbClr val="0070C0"/>
                </a:solidFill>
              </a:rPr>
              <a:t>));// Prepare the arguments to the executable   </a:t>
            </a:r>
          </a:p>
          <a:p>
            <a:pPr>
              <a:buNone/>
            </a:pPr>
            <a:r>
              <a:rPr lang="en-US" dirty="0" smtClean="0"/>
              <a:t>       ...   </a:t>
            </a:r>
          </a:p>
          <a:p>
            <a:pPr>
              <a:buNone/>
            </a:pPr>
            <a:r>
              <a:rPr lang="en-US" dirty="0" smtClean="0"/>
              <a:t>      </a:t>
            </a:r>
            <a:r>
              <a:rPr lang="en-US" dirty="0" err="1" smtClean="0"/>
              <a:t>execCommand</a:t>
            </a:r>
            <a:r>
              <a:rPr lang="en-US" dirty="0" smtClean="0"/>
              <a:t> = </a:t>
            </a:r>
            <a:r>
              <a:rPr lang="en-US" dirty="0" err="1" smtClean="0"/>
              <a:t>this.localBlastProgram</a:t>
            </a:r>
            <a:r>
              <a:rPr lang="en-US" dirty="0" smtClean="0"/>
              <a:t> + </a:t>
            </a:r>
            <a:r>
              <a:rPr lang="en-US" dirty="0" err="1" smtClean="0"/>
              <a:t>File.separator</a:t>
            </a:r>
            <a:r>
              <a:rPr lang="en-US" dirty="0" smtClean="0"/>
              <a:t> + </a:t>
            </a:r>
            <a:r>
              <a:rPr lang="en-US" dirty="0" err="1" smtClean="0"/>
              <a:t>execName</a:t>
            </a:r>
            <a:r>
              <a:rPr lang="en-US" dirty="0" smtClean="0"/>
              <a:t> + " " + </a:t>
            </a:r>
            <a:r>
              <a:rPr lang="en-US" dirty="0" err="1" smtClean="0"/>
              <a:t>execCommand</a:t>
            </a:r>
            <a:r>
              <a:rPr lang="en-US" dirty="0" smtClean="0"/>
              <a:t> + " -db " + </a:t>
            </a:r>
            <a:r>
              <a:rPr lang="en-US" dirty="0" err="1" smtClean="0"/>
              <a:t>this.localDB</a:t>
            </a:r>
            <a:r>
              <a:rPr lang="en-US" dirty="0" smtClean="0"/>
              <a:t>;  </a:t>
            </a:r>
          </a:p>
          <a:p>
            <a:pPr>
              <a:buNone/>
            </a:pPr>
            <a:r>
              <a:rPr lang="en-US" dirty="0" smtClean="0"/>
              <a:t>  </a:t>
            </a:r>
          </a:p>
          <a:p>
            <a:pPr>
              <a:buNone/>
            </a:pPr>
            <a:r>
              <a:rPr lang="en-US" dirty="0" smtClean="0"/>
              <a:t>      //Create the external process   </a:t>
            </a:r>
          </a:p>
          <a:p>
            <a:pPr>
              <a:buNone/>
            </a:pPr>
            <a:r>
              <a:rPr lang="en-US" dirty="0" smtClean="0"/>
              <a:t>      </a:t>
            </a:r>
            <a:r>
              <a:rPr lang="en-US" dirty="0" smtClean="0">
                <a:solidFill>
                  <a:srgbClr val="0070C0"/>
                </a:solidFill>
              </a:rPr>
              <a:t>Process p = </a:t>
            </a:r>
            <a:r>
              <a:rPr lang="en-US" dirty="0" err="1" smtClean="0">
                <a:solidFill>
                  <a:srgbClr val="0070C0"/>
                </a:solidFill>
              </a:rPr>
              <a:t>Runtime.getRuntime</a:t>
            </a:r>
            <a:r>
              <a:rPr lang="en-US" dirty="0" smtClean="0">
                <a:solidFill>
                  <a:srgbClr val="0070C0"/>
                </a:solidFill>
              </a:rPr>
              <a:t>().exec(</a:t>
            </a:r>
            <a:r>
              <a:rPr lang="en-US" dirty="0" err="1" smtClean="0">
                <a:solidFill>
                  <a:srgbClr val="0070C0"/>
                </a:solidFill>
              </a:rPr>
              <a:t>execCommand</a:t>
            </a:r>
            <a:r>
              <a:rPr lang="en-US" dirty="0" smtClean="0">
                <a:solidFill>
                  <a:srgbClr val="0070C0"/>
                </a:solidFill>
              </a:rPr>
              <a:t>);   </a:t>
            </a:r>
          </a:p>
          <a:p>
            <a:pPr>
              <a:buNone/>
            </a:pPr>
            <a:r>
              <a:rPr lang="en-US" dirty="0" smtClean="0"/>
              <a:t>      ...   </a:t>
            </a:r>
          </a:p>
          <a:p>
            <a:pPr>
              <a:buNone/>
            </a:pPr>
            <a:r>
              <a:rPr lang="en-US" dirty="0" smtClean="0"/>
              <a:t>      </a:t>
            </a:r>
            <a:r>
              <a:rPr lang="en-US" dirty="0" err="1" smtClean="0"/>
              <a:t>p.waitFor</a:t>
            </a:r>
            <a:r>
              <a:rPr lang="en-US" dirty="0" smtClean="0"/>
              <a:t>();   </a:t>
            </a:r>
          </a:p>
          <a:p>
            <a:pPr>
              <a:buNone/>
            </a:pPr>
            <a:r>
              <a:rPr lang="en-US" dirty="0" smtClean="0"/>
              <a:t>      //Upload the results to HDFS  </a:t>
            </a:r>
          </a:p>
          <a:p>
            <a:pPr>
              <a:buNone/>
            </a:pPr>
            <a:r>
              <a:rPr lang="en-US" dirty="0" smtClean="0"/>
              <a:t>      …</a:t>
            </a:r>
          </a:p>
          <a:p>
            <a:pPr>
              <a:buNone/>
            </a:pPr>
            <a:r>
              <a:rPr lang="en-US" dirty="0" smtClean="0"/>
              <a:t>      </a:t>
            </a:r>
            <a:r>
              <a:rPr lang="en-US" dirty="0" err="1" smtClean="0">
                <a:solidFill>
                  <a:srgbClr val="0070C0"/>
                </a:solidFill>
              </a:rPr>
              <a:t>fs.copyFromLocalFile</a:t>
            </a:r>
            <a:r>
              <a:rPr lang="en-US" dirty="0" smtClean="0">
                <a:solidFill>
                  <a:srgbClr val="0070C0"/>
                </a:solidFill>
              </a:rPr>
              <a:t>(new Path(</a:t>
            </a:r>
            <a:r>
              <a:rPr lang="en-US" dirty="0" err="1" smtClean="0">
                <a:solidFill>
                  <a:srgbClr val="0070C0"/>
                </a:solidFill>
              </a:rPr>
              <a:t>outFile</a:t>
            </a:r>
            <a:r>
              <a:rPr lang="en-US" dirty="0" smtClean="0">
                <a:solidFill>
                  <a:srgbClr val="0070C0"/>
                </a:solidFill>
              </a:rPr>
              <a:t>),</a:t>
            </a:r>
            <a:r>
              <a:rPr lang="en-US" dirty="0" err="1" smtClean="0">
                <a:solidFill>
                  <a:srgbClr val="0070C0"/>
                </a:solidFill>
              </a:rPr>
              <a:t>outputFileName</a:t>
            </a:r>
            <a:r>
              <a:rPr lang="en-US" dirty="0" smtClean="0">
                <a:solidFill>
                  <a:srgbClr val="0070C0"/>
                </a:solidFill>
              </a:rPr>
              <a:t>);   </a:t>
            </a:r>
          </a:p>
          <a:p>
            <a:pPr>
              <a:buNone/>
            </a:pPr>
            <a:r>
              <a:rPr lang="en-US" dirty="0" smtClean="0"/>
              <a:t>      ...   </a:t>
            </a:r>
          </a:p>
          <a:p>
            <a:pPr>
              <a:buNone/>
            </a:pPr>
            <a:r>
              <a:rPr lang="en-US" dirty="0" smtClean="0"/>
              <a:t>} // end of overriding the map </a:t>
            </a:r>
          </a:p>
        </p:txBody>
      </p:sp>
      <p:sp>
        <p:nvSpPr>
          <p:cNvPr id="2" name="Title 1"/>
          <p:cNvSpPr>
            <a:spLocks noGrp="1"/>
          </p:cNvSpPr>
          <p:nvPr>
            <p:ph type="title"/>
          </p:nvPr>
        </p:nvSpPr>
        <p:spPr/>
        <p:txBody>
          <a:bodyPr/>
          <a:lstStyle/>
          <a:p>
            <a:r>
              <a:rPr lang="en-US" dirty="0" smtClean="0"/>
              <a:t>Map</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dirty="0" smtClean="0"/>
              <a:t>...   </a:t>
            </a:r>
          </a:p>
          <a:p>
            <a:pPr>
              <a:buNone/>
            </a:pPr>
            <a:r>
              <a:rPr lang="en-US" dirty="0" smtClean="0"/>
              <a:t>// using distributed cache   </a:t>
            </a:r>
          </a:p>
          <a:p>
            <a:pPr>
              <a:buNone/>
            </a:pPr>
            <a:r>
              <a:rPr lang="en-US" dirty="0" err="1" smtClean="0">
                <a:solidFill>
                  <a:srgbClr val="0070C0"/>
                </a:solidFill>
              </a:rPr>
              <a:t>DistributedCache.addCacheArchive</a:t>
            </a:r>
            <a:r>
              <a:rPr lang="en-US" dirty="0" smtClean="0">
                <a:solidFill>
                  <a:srgbClr val="0070C0"/>
                </a:solidFill>
              </a:rPr>
              <a:t>(new URI(</a:t>
            </a:r>
            <a:r>
              <a:rPr lang="en-US" dirty="0" err="1" smtClean="0">
                <a:solidFill>
                  <a:srgbClr val="0070C0"/>
                </a:solidFill>
              </a:rPr>
              <a:t>BlastProgramAndDB</a:t>
            </a:r>
            <a:r>
              <a:rPr lang="en-US" dirty="0" smtClean="0">
                <a:solidFill>
                  <a:srgbClr val="0070C0"/>
                </a:solidFill>
              </a:rPr>
              <a:t>), </a:t>
            </a:r>
            <a:r>
              <a:rPr lang="en-US" dirty="0" err="1" smtClean="0">
                <a:solidFill>
                  <a:srgbClr val="0070C0"/>
                </a:solidFill>
              </a:rPr>
              <a:t>jc</a:t>
            </a:r>
            <a:r>
              <a:rPr lang="en-US" dirty="0" smtClean="0">
                <a:solidFill>
                  <a:srgbClr val="0070C0"/>
                </a:solidFill>
              </a:rPr>
              <a:t>);   </a:t>
            </a:r>
          </a:p>
          <a:p>
            <a:pPr>
              <a:buNone/>
            </a:pPr>
            <a:r>
              <a:rPr lang="en-US" dirty="0" smtClean="0"/>
              <a:t>...   </a:t>
            </a:r>
          </a:p>
          <a:p>
            <a:pPr>
              <a:buNone/>
            </a:pPr>
            <a:r>
              <a:rPr lang="en-US" dirty="0" smtClean="0"/>
              <a:t>// other parts   </a:t>
            </a:r>
          </a:p>
          <a:p>
            <a:pPr>
              <a:buNone/>
            </a:pPr>
            <a:r>
              <a:rPr lang="en-US" dirty="0" smtClean="0"/>
              <a:t>...   </a:t>
            </a:r>
          </a:p>
          <a:p>
            <a:pPr>
              <a:buNone/>
            </a:pPr>
            <a:r>
              <a:rPr lang="en-US" dirty="0" smtClean="0"/>
              <a:t>// input and output format   </a:t>
            </a:r>
          </a:p>
          <a:p>
            <a:pPr>
              <a:buNone/>
            </a:pPr>
            <a:r>
              <a:rPr lang="en-US" dirty="0" err="1" smtClean="0">
                <a:solidFill>
                  <a:srgbClr val="0070C0"/>
                </a:solidFill>
              </a:rPr>
              <a:t>job.setInputFormatClass</a:t>
            </a:r>
            <a:r>
              <a:rPr lang="en-US" dirty="0" smtClean="0">
                <a:solidFill>
                  <a:srgbClr val="0070C0"/>
                </a:solidFill>
              </a:rPr>
              <a:t>(</a:t>
            </a:r>
            <a:r>
              <a:rPr lang="en-US" dirty="0" err="1" smtClean="0">
                <a:solidFill>
                  <a:srgbClr val="0070C0"/>
                </a:solidFill>
              </a:rPr>
              <a:t>DataFileInputFormat.class</a:t>
            </a:r>
            <a:r>
              <a:rPr lang="en-US" dirty="0" smtClean="0">
                <a:solidFill>
                  <a:srgbClr val="0070C0"/>
                </a:solidFill>
              </a:rPr>
              <a:t>);   </a:t>
            </a:r>
          </a:p>
          <a:p>
            <a:pPr>
              <a:buNone/>
            </a:pPr>
            <a:r>
              <a:rPr lang="en-US" dirty="0" err="1" smtClean="0">
                <a:solidFill>
                  <a:srgbClr val="0070C0"/>
                </a:solidFill>
              </a:rPr>
              <a:t>job.setOutputFormatClass</a:t>
            </a:r>
            <a:r>
              <a:rPr lang="en-US" dirty="0" smtClean="0">
                <a:solidFill>
                  <a:srgbClr val="0070C0"/>
                </a:solidFill>
              </a:rPr>
              <a:t>(</a:t>
            </a:r>
            <a:r>
              <a:rPr lang="en-US" dirty="0" err="1" smtClean="0">
                <a:solidFill>
                  <a:srgbClr val="0070C0"/>
                </a:solidFill>
              </a:rPr>
              <a:t>SequenceFileOutputFormat.class</a:t>
            </a:r>
            <a:r>
              <a:rPr lang="en-US" dirty="0" smtClean="0">
                <a:solidFill>
                  <a:srgbClr val="0070C0"/>
                </a:solidFill>
              </a:rPr>
              <a:t>);  </a:t>
            </a:r>
            <a:r>
              <a:rPr lang="en-US" dirty="0" smtClean="0"/>
              <a:t> </a:t>
            </a:r>
          </a:p>
          <a:p>
            <a:pPr>
              <a:buNone/>
            </a:pPr>
            <a:r>
              <a:rPr lang="en-US" dirty="0" smtClean="0"/>
              <a:t>…</a:t>
            </a:r>
            <a:endParaRPr lang="en-US" dirty="0"/>
          </a:p>
        </p:txBody>
      </p:sp>
      <p:sp>
        <p:nvSpPr>
          <p:cNvPr id="2" name="Title 1"/>
          <p:cNvSpPr>
            <a:spLocks noGrp="1"/>
          </p:cNvSpPr>
          <p:nvPr>
            <p:ph type="title"/>
          </p:nvPr>
        </p:nvSpPr>
        <p:spPr/>
        <p:txBody>
          <a:bodyPr/>
          <a:lstStyle/>
          <a:p>
            <a:r>
              <a:rPr lang="en-US" dirty="0" smtClean="0"/>
              <a:t>Driver</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Make sure the HDFS and Map</a:t>
            </a:r>
            <a:r>
              <a:rPr lang="en-US" altLang="zh-TW" dirty="0" smtClean="0"/>
              <a:t>-Reduce daemon start correctly</a:t>
            </a:r>
          </a:p>
          <a:p>
            <a:r>
              <a:rPr lang="en-US" altLang="zh-TW" dirty="0" smtClean="0"/>
              <a:t>Put Blast queries on HDFS</a:t>
            </a:r>
          </a:p>
          <a:p>
            <a:pPr lvl="1"/>
            <a:r>
              <a:rPr lang="en-US" dirty="0" err="1" smtClean="0"/>
              <a:t>cd</a:t>
            </a:r>
            <a:r>
              <a:rPr lang="en-US" dirty="0" smtClean="0"/>
              <a:t> ~/hadoop-0.20.2/bin</a:t>
            </a:r>
          </a:p>
          <a:p>
            <a:pPr lvl="1"/>
            <a:r>
              <a:rPr lang="en-US" dirty="0" smtClean="0"/>
              <a:t>./</a:t>
            </a:r>
            <a:r>
              <a:rPr lang="en-US" dirty="0" err="1" smtClean="0"/>
              <a:t>hadoop</a:t>
            </a:r>
            <a:r>
              <a:rPr lang="en-US" dirty="0" smtClean="0"/>
              <a:t> </a:t>
            </a:r>
            <a:r>
              <a:rPr lang="en-US" dirty="0" err="1" smtClean="0"/>
              <a:t>fs</a:t>
            </a:r>
            <a:r>
              <a:rPr lang="en-US" dirty="0" smtClean="0"/>
              <a:t> -put ~/hadoop-0.20.2/apps/Hadoop-Blast/input </a:t>
            </a:r>
            <a:r>
              <a:rPr lang="en-US" dirty="0" err="1" smtClean="0"/>
              <a:t>HDFS_blast_input</a:t>
            </a:r>
            <a:endParaRPr lang="en-US" dirty="0" smtClean="0"/>
          </a:p>
          <a:p>
            <a:pPr lvl="1"/>
            <a:r>
              <a:rPr lang="en-US" dirty="0" smtClean="0"/>
              <a:t>./</a:t>
            </a:r>
            <a:r>
              <a:rPr lang="en-US" dirty="0" err="1" smtClean="0"/>
              <a:t>hadoop</a:t>
            </a:r>
            <a:r>
              <a:rPr lang="en-US" dirty="0" smtClean="0"/>
              <a:t> </a:t>
            </a:r>
            <a:r>
              <a:rPr lang="en-US" dirty="0" err="1" smtClean="0"/>
              <a:t>fs</a:t>
            </a:r>
            <a:r>
              <a:rPr lang="en-US" dirty="0" smtClean="0"/>
              <a:t> -</a:t>
            </a:r>
            <a:r>
              <a:rPr lang="en-US" dirty="0" err="1" smtClean="0"/>
              <a:t>ls</a:t>
            </a:r>
            <a:r>
              <a:rPr lang="en-US" dirty="0" smtClean="0"/>
              <a:t> </a:t>
            </a:r>
            <a:r>
              <a:rPr lang="en-US" dirty="0" err="1" smtClean="0"/>
              <a:t>HDFS_blast_input</a:t>
            </a:r>
            <a:endParaRPr lang="en-US" dirty="0" smtClean="0"/>
          </a:p>
          <a:p>
            <a:r>
              <a:rPr lang="en-US" dirty="0" smtClean="0"/>
              <a:t>Copy Blast Program and DB to HDFS</a:t>
            </a:r>
          </a:p>
          <a:p>
            <a:pPr lvl="1"/>
            <a:r>
              <a:rPr lang="en-US" dirty="0" smtClean="0"/>
              <a:t>./</a:t>
            </a:r>
            <a:r>
              <a:rPr lang="en-US" dirty="0" err="1" smtClean="0"/>
              <a:t>hadoop</a:t>
            </a:r>
            <a:r>
              <a:rPr lang="en-US" dirty="0" smtClean="0"/>
              <a:t> </a:t>
            </a:r>
            <a:r>
              <a:rPr lang="en-US" dirty="0" err="1" smtClean="0"/>
              <a:t>fs</a:t>
            </a:r>
            <a:r>
              <a:rPr lang="en-US" dirty="0" smtClean="0"/>
              <a:t> -</a:t>
            </a:r>
            <a:r>
              <a:rPr lang="en-US" dirty="0" err="1" smtClean="0"/>
              <a:t>copyFromLocal</a:t>
            </a:r>
            <a:r>
              <a:rPr lang="en-US" dirty="0" smtClean="0"/>
              <a:t> $BLAST_HOME/</a:t>
            </a:r>
            <a:r>
              <a:rPr lang="en-US" dirty="0" err="1" smtClean="0"/>
              <a:t>BlastProgramAndDB.tar.gz</a:t>
            </a:r>
            <a:r>
              <a:rPr lang="en-US" dirty="0" smtClean="0"/>
              <a:t> </a:t>
            </a:r>
            <a:r>
              <a:rPr lang="en-US" dirty="0" err="1" smtClean="0"/>
              <a:t>BlastProgramAndDB.tar.gz</a:t>
            </a:r>
            <a:endParaRPr lang="en-US" dirty="0" smtClean="0"/>
          </a:p>
          <a:p>
            <a:pPr lvl="1"/>
            <a:r>
              <a:rPr lang="en-US" dirty="0" smtClean="0"/>
              <a:t>./</a:t>
            </a:r>
            <a:r>
              <a:rPr lang="en-US" dirty="0" err="1" smtClean="0"/>
              <a:t>hadoop</a:t>
            </a:r>
            <a:r>
              <a:rPr lang="en-US" dirty="0" smtClean="0"/>
              <a:t> </a:t>
            </a:r>
            <a:r>
              <a:rPr lang="en-US" dirty="0" err="1" smtClean="0"/>
              <a:t>fs</a:t>
            </a:r>
            <a:r>
              <a:rPr lang="en-US" dirty="0" smtClean="0"/>
              <a:t> -</a:t>
            </a:r>
            <a:r>
              <a:rPr lang="en-US" dirty="0" err="1" smtClean="0"/>
              <a:t>ls</a:t>
            </a:r>
            <a:r>
              <a:rPr lang="en-US" dirty="0" smtClean="0"/>
              <a:t> </a:t>
            </a:r>
            <a:r>
              <a:rPr lang="en-US" dirty="0" err="1" smtClean="0"/>
              <a:t>BlastProgramAndDB.tar.gz</a:t>
            </a:r>
            <a:r>
              <a:rPr lang="en-US" dirty="0" smtClean="0"/>
              <a:t/>
            </a:r>
            <a:br>
              <a:rPr lang="en-US" dirty="0" smtClean="0"/>
            </a:br>
            <a:endParaRPr lang="en-US" dirty="0"/>
          </a:p>
        </p:txBody>
      </p:sp>
      <p:sp>
        <p:nvSpPr>
          <p:cNvPr id="2" name="Title 1"/>
          <p:cNvSpPr>
            <a:spLocks noGrp="1"/>
          </p:cNvSpPr>
          <p:nvPr>
            <p:ph type="title"/>
          </p:nvPr>
        </p:nvSpPr>
        <p:spPr/>
        <p:txBody>
          <a:bodyPr/>
          <a:lstStyle/>
          <a:p>
            <a:r>
              <a:rPr lang="en-US" dirty="0" smtClean="0"/>
              <a:t>Preparation</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Run the </a:t>
            </a:r>
            <a:r>
              <a:rPr lang="en-US" dirty="0" err="1" smtClean="0"/>
              <a:t>Hadoop</a:t>
            </a:r>
            <a:r>
              <a:rPr lang="en-US" dirty="0" smtClean="0"/>
              <a:t>-</a:t>
            </a:r>
            <a:r>
              <a:rPr lang="en-US" altLang="zh-TW" dirty="0" smtClean="0"/>
              <a:t>Blast program</a:t>
            </a:r>
            <a:endParaRPr lang="en-US" dirty="0" smtClean="0"/>
          </a:p>
          <a:p>
            <a:pPr lvl="1"/>
            <a:r>
              <a:rPr lang="en-US" dirty="0" err="1" smtClean="0"/>
              <a:t>cd</a:t>
            </a:r>
            <a:r>
              <a:rPr lang="en-US" dirty="0" smtClean="0"/>
              <a:t> ~/hadoop-0.20.2/bin</a:t>
            </a:r>
          </a:p>
          <a:p>
            <a:pPr lvl="1"/>
            <a:r>
              <a:rPr lang="en-US" dirty="0" smtClean="0"/>
              <a:t>./</a:t>
            </a:r>
            <a:r>
              <a:rPr lang="en-US" dirty="0" err="1" smtClean="0"/>
              <a:t>hadoop</a:t>
            </a:r>
            <a:r>
              <a:rPr lang="en-US" dirty="0" smtClean="0"/>
              <a:t> jar ~/hadoop-0.20.2/apps/Hadoop-Blast/executable/blast-hadoop.jar </a:t>
            </a:r>
            <a:r>
              <a:rPr lang="en-US" dirty="0" err="1" smtClean="0"/>
              <a:t>BlastProgramAndDB.tar.gz</a:t>
            </a:r>
            <a:r>
              <a:rPr lang="en-US" dirty="0" smtClean="0"/>
              <a:t> bin/</a:t>
            </a:r>
            <a:r>
              <a:rPr lang="en-US" dirty="0" err="1" smtClean="0"/>
              <a:t>blastx</a:t>
            </a:r>
            <a:r>
              <a:rPr lang="en-US" dirty="0" smtClean="0"/>
              <a:t> /</a:t>
            </a:r>
            <a:r>
              <a:rPr lang="en-US" dirty="0" err="1" smtClean="0"/>
              <a:t>tmp</a:t>
            </a:r>
            <a:r>
              <a:rPr lang="en-US" dirty="0" smtClean="0"/>
              <a:t>/</a:t>
            </a:r>
            <a:r>
              <a:rPr lang="en-US" dirty="0" err="1" smtClean="0"/>
              <a:t>hadoop</a:t>
            </a:r>
            <a:r>
              <a:rPr lang="en-US" dirty="0" smtClean="0"/>
              <a:t>-test/ db nr </a:t>
            </a:r>
            <a:r>
              <a:rPr lang="en-US" dirty="0" err="1" smtClean="0"/>
              <a:t>HDFS_blast_input</a:t>
            </a:r>
            <a:r>
              <a:rPr lang="en-US" dirty="0" smtClean="0"/>
              <a:t> </a:t>
            </a:r>
            <a:r>
              <a:rPr lang="en-US" dirty="0" err="1" smtClean="0"/>
              <a:t>HDFS_blast_output</a:t>
            </a:r>
            <a:r>
              <a:rPr lang="en-US" dirty="0" smtClean="0"/>
              <a:t> '-query #_INPUTFILE_# -</a:t>
            </a:r>
            <a:r>
              <a:rPr lang="en-US" dirty="0" err="1" smtClean="0"/>
              <a:t>outfmt</a:t>
            </a:r>
            <a:r>
              <a:rPr lang="en-US" dirty="0" smtClean="0"/>
              <a:t> 6 -</a:t>
            </a:r>
            <a:r>
              <a:rPr lang="en-US" dirty="0" err="1" smtClean="0"/>
              <a:t>seg</a:t>
            </a:r>
            <a:r>
              <a:rPr lang="en-US" dirty="0" smtClean="0"/>
              <a:t> no -out #_OUTPUTFILE</a:t>
            </a:r>
            <a:r>
              <a:rPr lang="en-US" dirty="0" smtClean="0"/>
              <a:t>_#'</a:t>
            </a:r>
            <a:endParaRPr lang="en-US" dirty="0" smtClean="0"/>
          </a:p>
          <a:p>
            <a:r>
              <a:rPr lang="en-US" dirty="0" smtClean="0"/>
              <a:t>Check the Result</a:t>
            </a:r>
          </a:p>
          <a:p>
            <a:pPr lvl="1"/>
            <a:r>
              <a:rPr lang="en-US" dirty="0" err="1" smtClean="0"/>
              <a:t>cd</a:t>
            </a:r>
            <a:r>
              <a:rPr lang="en-US" dirty="0" smtClean="0"/>
              <a:t> ~/hadoop-0.20.2/bin</a:t>
            </a:r>
          </a:p>
          <a:p>
            <a:pPr lvl="1"/>
            <a:r>
              <a:rPr lang="en-US" dirty="0" smtClean="0"/>
              <a:t>./</a:t>
            </a:r>
            <a:r>
              <a:rPr lang="en-US" dirty="0" err="1" smtClean="0"/>
              <a:t>hadoop</a:t>
            </a:r>
            <a:r>
              <a:rPr lang="en-US" dirty="0" smtClean="0"/>
              <a:t> </a:t>
            </a:r>
            <a:r>
              <a:rPr lang="en-US" dirty="0" err="1" smtClean="0"/>
              <a:t>fs</a:t>
            </a:r>
            <a:r>
              <a:rPr lang="en-US" dirty="0" smtClean="0"/>
              <a:t> -</a:t>
            </a:r>
            <a:r>
              <a:rPr lang="en-US" dirty="0" err="1" smtClean="0"/>
              <a:t>ls</a:t>
            </a:r>
            <a:r>
              <a:rPr lang="en-US" dirty="0" smtClean="0"/>
              <a:t> </a:t>
            </a:r>
            <a:r>
              <a:rPr lang="en-US" dirty="0" err="1" smtClean="0"/>
              <a:t>HDFS_blast_output</a:t>
            </a:r>
            <a:endParaRPr lang="en-US" dirty="0" smtClean="0"/>
          </a:p>
          <a:p>
            <a:pPr lvl="1"/>
            <a:r>
              <a:rPr lang="en-US" dirty="0" smtClean="0"/>
              <a:t>./</a:t>
            </a:r>
            <a:r>
              <a:rPr lang="en-US" dirty="0" err="1" smtClean="0"/>
              <a:t>hadoop</a:t>
            </a:r>
            <a:r>
              <a:rPr lang="en-US" dirty="0" smtClean="0"/>
              <a:t> </a:t>
            </a:r>
            <a:r>
              <a:rPr lang="en-US" dirty="0" err="1" smtClean="0"/>
              <a:t>fs</a:t>
            </a:r>
            <a:r>
              <a:rPr lang="en-US" dirty="0" smtClean="0"/>
              <a:t> -cat </a:t>
            </a:r>
            <a:r>
              <a:rPr lang="en-US" dirty="0" err="1" smtClean="0"/>
              <a:t>HDFS_blast_output</a:t>
            </a:r>
            <a:r>
              <a:rPr lang="en-US" dirty="0" smtClean="0"/>
              <a:t>/pre_1.fa</a:t>
            </a:r>
            <a:br>
              <a:rPr lang="en-US" dirty="0" smtClean="0"/>
            </a:br>
            <a:endParaRPr lang="en-US" dirty="0"/>
          </a:p>
        </p:txBody>
      </p:sp>
      <p:sp>
        <p:nvSpPr>
          <p:cNvPr id="2" name="Title 1"/>
          <p:cNvSpPr>
            <a:spLocks noGrp="1"/>
          </p:cNvSpPr>
          <p:nvPr>
            <p:ph type="title"/>
          </p:nvPr>
        </p:nvSpPr>
        <p:spPr/>
        <p:txBody>
          <a:bodyPr/>
          <a:lstStyle/>
          <a:p>
            <a:r>
              <a:rPr lang="en-US" dirty="0" smtClean="0"/>
              <a:t>Execution </a:t>
            </a:r>
            <a:r>
              <a:rPr lang="en-US" altLang="zh-TW" dirty="0" smtClean="0"/>
              <a:t>&amp;</a:t>
            </a:r>
            <a:r>
              <a:rPr lang="zh-TW" altLang="en-US" dirty="0" smtClean="0"/>
              <a:t> </a:t>
            </a:r>
            <a:r>
              <a:rPr lang="en-US" altLang="zh-TW" dirty="0" smtClean="0"/>
              <a:t>result</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More Map tasks</a:t>
            </a:r>
          </a:p>
          <a:p>
            <a:pPr lvl="1"/>
            <a:r>
              <a:rPr lang="en-US" dirty="0" smtClean="0"/>
              <a:t>Much more than the Map task capacity of the cluster</a:t>
            </a:r>
          </a:p>
          <a:p>
            <a:r>
              <a:rPr lang="en-US" dirty="0" smtClean="0"/>
              <a:t>Number of reduce tasks </a:t>
            </a:r>
          </a:p>
          <a:p>
            <a:pPr lvl="1"/>
            <a:r>
              <a:rPr lang="en-US" dirty="0" smtClean="0"/>
              <a:t>95% of the Reduce task capacity</a:t>
            </a:r>
          </a:p>
          <a:p>
            <a:pPr lvl="1"/>
            <a:r>
              <a:rPr lang="en-US" dirty="0" smtClean="0"/>
              <a:t>Interleave computation with communication</a:t>
            </a:r>
          </a:p>
          <a:p>
            <a:r>
              <a:rPr lang="en-US" dirty="0" smtClean="0"/>
              <a:t>Data locality</a:t>
            </a:r>
          </a:p>
          <a:p>
            <a:r>
              <a:rPr lang="en-US" dirty="0" smtClean="0"/>
              <a:t>Map/Reduce task capacity of a worker</a:t>
            </a:r>
          </a:p>
          <a:p>
            <a:r>
              <a:rPr lang="en-US" dirty="0" smtClean="0"/>
              <a:t>Logs</a:t>
            </a:r>
          </a:p>
          <a:p>
            <a:pPr lvl="1"/>
            <a:r>
              <a:rPr lang="en-US" dirty="0" smtClean="0"/>
              <a:t>Don’t store in NFS. They grow pretty fast.	</a:t>
            </a:r>
          </a:p>
        </p:txBody>
      </p:sp>
      <p:sp>
        <p:nvSpPr>
          <p:cNvPr id="2" name="Title 1"/>
          <p:cNvSpPr>
            <a:spLocks noGrp="1"/>
          </p:cNvSpPr>
          <p:nvPr>
            <p:ph type="title"/>
          </p:nvPr>
        </p:nvSpPr>
        <p:spPr/>
        <p:txBody>
          <a:bodyPr/>
          <a:lstStyle/>
          <a:p>
            <a:r>
              <a:rPr lang="en-US" dirty="0" smtClean="0"/>
              <a:t>Performance Tips at the end</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hlinkClick r:id="rId2"/>
              </a:rPr>
              <a:t>Big Data for Science Tutorial</a:t>
            </a:r>
            <a:endParaRPr lang="en-US" dirty="0" smtClean="0"/>
          </a:p>
          <a:p>
            <a:r>
              <a:rPr lang="en-US" dirty="0" smtClean="0">
                <a:hlinkClick r:id="rId3"/>
              </a:rPr>
              <a:t>Yahoo! Hadoop Tutorial</a:t>
            </a:r>
            <a:endParaRPr lang="en-US" dirty="0" smtClean="0"/>
          </a:p>
          <a:p>
            <a:r>
              <a:rPr lang="en-US" sz="2800" dirty="0" smtClean="0">
                <a:hlinkClick r:id="rId4"/>
              </a:rPr>
              <a:t>Hadoop wiki</a:t>
            </a:r>
            <a:endParaRPr lang="en-US" dirty="0" smtClean="0"/>
          </a:p>
          <a:p>
            <a:r>
              <a:rPr lang="en-US" dirty="0" smtClean="0">
                <a:hlinkClick r:id="rId5"/>
              </a:rPr>
              <a:t>Apache Hadoop Map/Reduce Tutorial</a:t>
            </a:r>
            <a:endParaRPr lang="en-US" dirty="0" smtClean="0"/>
          </a:p>
          <a:p>
            <a:r>
              <a:rPr lang="en-US" dirty="0" smtClean="0">
                <a:hlinkClick r:id="rId6"/>
              </a:rPr>
              <a:t>Google: Cluster Computing and </a:t>
            </a:r>
            <a:r>
              <a:rPr lang="en-US" dirty="0" err="1" smtClean="0">
                <a:hlinkClick r:id="rId6"/>
              </a:rPr>
              <a:t>MapReduce</a:t>
            </a:r>
            <a:endParaRPr lang="en-US" dirty="0" smtClean="0"/>
          </a:p>
        </p:txBody>
      </p:sp>
      <p:sp>
        <p:nvSpPr>
          <p:cNvPr id="2" name="Title 1"/>
          <p:cNvSpPr>
            <a:spLocks noGrp="1"/>
          </p:cNvSpPr>
          <p:nvPr>
            <p:ph type="title"/>
          </p:nvPr>
        </p:nvSpPr>
        <p:spPr/>
        <p:txBody>
          <a:bodyPr/>
          <a:lstStyle/>
          <a:p>
            <a:r>
              <a:rPr lang="en-US" dirty="0" smtClean="0"/>
              <a:t>References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r>
              <a:rPr lang="en-US" dirty="0" smtClean="0"/>
              <a:t>Questions?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r>
              <a:rPr lang="en-US" dirty="0" smtClean="0"/>
              <a:t>Thank You!!</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WordCount</a:t>
            </a:r>
            <a:endParaRPr lang="en-US" dirty="0"/>
          </a:p>
        </p:txBody>
      </p:sp>
      <p:sp>
        <p:nvSpPr>
          <p:cNvPr id="4" name="TextBox 3"/>
          <p:cNvSpPr txBox="1"/>
          <p:nvPr/>
        </p:nvSpPr>
        <p:spPr>
          <a:xfrm>
            <a:off x="76200" y="3255820"/>
            <a:ext cx="1447800" cy="923330"/>
          </a:xfrm>
          <a:prstGeom prst="rect">
            <a:avLst/>
          </a:prstGeom>
          <a:noFill/>
          <a:ln w="6350">
            <a:solidFill>
              <a:schemeClr val="tx1"/>
            </a:solidFill>
          </a:ln>
        </p:spPr>
        <p:txBody>
          <a:bodyPr wrap="square" rtlCol="0">
            <a:spAutoFit/>
          </a:bodyPr>
          <a:lstStyle/>
          <a:p>
            <a:r>
              <a:rPr lang="en-US" b="1" dirty="0" err="1" smtClean="0"/>
              <a:t>foo</a:t>
            </a:r>
            <a:r>
              <a:rPr lang="en-US" b="1" dirty="0" smtClean="0"/>
              <a:t> car bar</a:t>
            </a:r>
          </a:p>
          <a:p>
            <a:r>
              <a:rPr lang="en-US" b="1" dirty="0" err="1" smtClean="0"/>
              <a:t>foo</a:t>
            </a:r>
            <a:r>
              <a:rPr lang="en-US" b="1" dirty="0" smtClean="0"/>
              <a:t> bar </a:t>
            </a:r>
            <a:r>
              <a:rPr lang="en-US" b="1" dirty="0" err="1" smtClean="0"/>
              <a:t>foo</a:t>
            </a:r>
            <a:endParaRPr lang="en-US" b="1" dirty="0" smtClean="0"/>
          </a:p>
          <a:p>
            <a:r>
              <a:rPr lang="en-US" b="1" dirty="0" smtClean="0"/>
              <a:t>car </a:t>
            </a:r>
            <a:r>
              <a:rPr lang="en-US" b="1" dirty="0" err="1" smtClean="0"/>
              <a:t>car</a:t>
            </a:r>
            <a:r>
              <a:rPr lang="en-US" b="1" dirty="0" smtClean="0"/>
              <a:t>  </a:t>
            </a:r>
            <a:r>
              <a:rPr lang="en-US" b="1" dirty="0" err="1" smtClean="0"/>
              <a:t>car</a:t>
            </a:r>
            <a:endParaRPr lang="en-US" b="1" dirty="0" smtClean="0"/>
          </a:p>
        </p:txBody>
      </p:sp>
      <p:sp>
        <p:nvSpPr>
          <p:cNvPr id="5" name="Rectangle 4"/>
          <p:cNvSpPr/>
          <p:nvPr/>
        </p:nvSpPr>
        <p:spPr>
          <a:xfrm>
            <a:off x="2209800" y="1981200"/>
            <a:ext cx="9144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car, 1</a:t>
            </a:r>
          </a:p>
          <a:p>
            <a:pPr algn="ctr"/>
            <a:r>
              <a:rPr lang="en-US" dirty="0" smtClean="0"/>
              <a:t>bar, 1</a:t>
            </a:r>
            <a:endParaRPr lang="en-US" dirty="0"/>
          </a:p>
        </p:txBody>
      </p:sp>
      <p:sp>
        <p:nvSpPr>
          <p:cNvPr id="7" name="Rectangle 6"/>
          <p:cNvSpPr/>
          <p:nvPr/>
        </p:nvSpPr>
        <p:spPr>
          <a:xfrm>
            <a:off x="2209800" y="3276600"/>
            <a:ext cx="9144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foo</a:t>
            </a:r>
            <a:r>
              <a:rPr lang="en-US" dirty="0" smtClean="0"/>
              <a:t>, 1</a:t>
            </a:r>
          </a:p>
          <a:p>
            <a:pPr algn="ctr"/>
            <a:r>
              <a:rPr lang="en-US" dirty="0" smtClean="0"/>
              <a:t>bar, 1</a:t>
            </a:r>
          </a:p>
          <a:p>
            <a:pPr algn="ctr"/>
            <a:r>
              <a:rPr lang="en-US" dirty="0" err="1" smtClean="0"/>
              <a:t>foo</a:t>
            </a:r>
            <a:r>
              <a:rPr lang="en-US" dirty="0" smtClean="0"/>
              <a:t>, 1</a:t>
            </a:r>
            <a:endParaRPr lang="en-US" dirty="0"/>
          </a:p>
        </p:txBody>
      </p:sp>
      <p:sp>
        <p:nvSpPr>
          <p:cNvPr id="9" name="Rectangle 8"/>
          <p:cNvSpPr/>
          <p:nvPr/>
        </p:nvSpPr>
        <p:spPr>
          <a:xfrm>
            <a:off x="2209800" y="4495800"/>
            <a:ext cx="9144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car, 1</a:t>
            </a:r>
          </a:p>
          <a:p>
            <a:pPr algn="ctr"/>
            <a:r>
              <a:rPr lang="en-US" dirty="0" smtClean="0"/>
              <a:t>car, 1</a:t>
            </a:r>
          </a:p>
          <a:p>
            <a:pPr algn="ctr"/>
            <a:r>
              <a:rPr lang="en-US" dirty="0" smtClean="0"/>
              <a:t>car, 1</a:t>
            </a:r>
            <a:endParaRPr lang="en-US" dirty="0"/>
          </a:p>
        </p:txBody>
      </p:sp>
      <p:cxnSp>
        <p:nvCxnSpPr>
          <p:cNvPr id="11" name="Straight Arrow Connector 10"/>
          <p:cNvCxnSpPr>
            <a:stCxn id="4" idx="3"/>
            <a:endCxn id="5" idx="1"/>
          </p:cNvCxnSpPr>
          <p:nvPr/>
        </p:nvCxnSpPr>
        <p:spPr>
          <a:xfrm flipV="1">
            <a:off x="1524000" y="2438400"/>
            <a:ext cx="685800" cy="127908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3"/>
            <a:endCxn id="7" idx="1"/>
          </p:cNvCxnSpPr>
          <p:nvPr/>
        </p:nvCxnSpPr>
        <p:spPr>
          <a:xfrm flipV="1">
            <a:off x="1524000" y="3695700"/>
            <a:ext cx="685800" cy="2178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3"/>
            <a:endCxn id="9" idx="1"/>
          </p:cNvCxnSpPr>
          <p:nvPr/>
        </p:nvCxnSpPr>
        <p:spPr>
          <a:xfrm>
            <a:off x="1524000" y="3717485"/>
            <a:ext cx="685800" cy="123551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886200" y="2133600"/>
            <a:ext cx="898567" cy="2514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foo,1</a:t>
            </a:r>
          </a:p>
          <a:p>
            <a:pPr algn="ctr"/>
            <a:r>
              <a:rPr lang="en-US" dirty="0" smtClean="0"/>
              <a:t>car,1</a:t>
            </a:r>
          </a:p>
          <a:p>
            <a:pPr algn="ctr"/>
            <a:r>
              <a:rPr lang="en-US" dirty="0" smtClean="0"/>
              <a:t>bar, 1</a:t>
            </a:r>
          </a:p>
          <a:p>
            <a:pPr algn="ctr"/>
            <a:r>
              <a:rPr lang="en-US" dirty="0" err="1" smtClean="0"/>
              <a:t>foo</a:t>
            </a:r>
            <a:r>
              <a:rPr lang="en-US" dirty="0" smtClean="0"/>
              <a:t>, 1</a:t>
            </a:r>
          </a:p>
          <a:p>
            <a:pPr algn="ctr"/>
            <a:r>
              <a:rPr lang="en-US" dirty="0" smtClean="0"/>
              <a:t>bar, 1</a:t>
            </a:r>
          </a:p>
          <a:p>
            <a:pPr algn="ctr"/>
            <a:r>
              <a:rPr lang="en-US" dirty="0" err="1" smtClean="0"/>
              <a:t>foo</a:t>
            </a:r>
            <a:r>
              <a:rPr lang="en-US" dirty="0" smtClean="0"/>
              <a:t>, 1</a:t>
            </a:r>
          </a:p>
          <a:p>
            <a:pPr algn="ctr"/>
            <a:r>
              <a:rPr lang="en-US" dirty="0" smtClean="0"/>
              <a:t>car, 1</a:t>
            </a:r>
          </a:p>
          <a:p>
            <a:pPr algn="ctr"/>
            <a:r>
              <a:rPr lang="en-US" dirty="0" smtClean="0"/>
              <a:t>car, 1</a:t>
            </a:r>
          </a:p>
          <a:p>
            <a:pPr algn="ctr"/>
            <a:r>
              <a:rPr lang="en-US" dirty="0" smtClean="0"/>
              <a:t>car, 1</a:t>
            </a:r>
          </a:p>
        </p:txBody>
      </p:sp>
      <p:sp>
        <p:nvSpPr>
          <p:cNvPr id="29" name="Rectangle 28"/>
          <p:cNvSpPr/>
          <p:nvPr/>
        </p:nvSpPr>
        <p:spPr>
          <a:xfrm>
            <a:off x="5105400" y="2209800"/>
            <a:ext cx="1828800" cy="990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bar,&lt;1,1&gt;</a:t>
            </a:r>
          </a:p>
          <a:p>
            <a:pPr algn="ctr"/>
            <a:r>
              <a:rPr lang="en-US" dirty="0" smtClean="0"/>
              <a:t>car,&lt;1,1,1,1&gt;</a:t>
            </a:r>
          </a:p>
          <a:p>
            <a:pPr algn="ctr"/>
            <a:r>
              <a:rPr lang="en-US" dirty="0" err="1" smtClean="0"/>
              <a:t>foo</a:t>
            </a:r>
            <a:r>
              <a:rPr lang="en-US" dirty="0" smtClean="0"/>
              <a:t>,&lt;1,1,1&gt;</a:t>
            </a:r>
          </a:p>
        </p:txBody>
      </p:sp>
      <p:sp>
        <p:nvSpPr>
          <p:cNvPr id="30" name="Rectangle 29"/>
          <p:cNvSpPr/>
          <p:nvPr/>
        </p:nvSpPr>
        <p:spPr>
          <a:xfrm>
            <a:off x="7315200" y="2209800"/>
            <a:ext cx="12192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bar,2</a:t>
            </a:r>
          </a:p>
          <a:p>
            <a:pPr algn="ctr"/>
            <a:r>
              <a:rPr lang="en-US" dirty="0" smtClean="0"/>
              <a:t>car,4</a:t>
            </a:r>
          </a:p>
          <a:p>
            <a:pPr algn="ctr"/>
            <a:r>
              <a:rPr lang="en-US" dirty="0" smtClean="0"/>
              <a:t>foo,3</a:t>
            </a:r>
          </a:p>
        </p:txBody>
      </p:sp>
      <p:cxnSp>
        <p:nvCxnSpPr>
          <p:cNvPr id="31" name="Straight Arrow Connector 30"/>
          <p:cNvCxnSpPr>
            <a:stCxn id="5" idx="3"/>
            <a:endCxn id="27" idx="1"/>
          </p:cNvCxnSpPr>
          <p:nvPr/>
        </p:nvCxnSpPr>
        <p:spPr>
          <a:xfrm>
            <a:off x="3124200" y="2438400"/>
            <a:ext cx="762000" cy="9525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7" idx="3"/>
            <a:endCxn id="27" idx="1"/>
          </p:cNvCxnSpPr>
          <p:nvPr/>
        </p:nvCxnSpPr>
        <p:spPr>
          <a:xfrm flipV="1">
            <a:off x="3124200" y="3390900"/>
            <a:ext cx="762000" cy="304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9" idx="3"/>
            <a:endCxn id="27" idx="1"/>
          </p:cNvCxnSpPr>
          <p:nvPr/>
        </p:nvCxnSpPr>
        <p:spPr>
          <a:xfrm flipV="1">
            <a:off x="3124200" y="3390900"/>
            <a:ext cx="762000" cy="15621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9" idx="3"/>
            <a:endCxn id="30" idx="1"/>
          </p:cNvCxnSpPr>
          <p:nvPr/>
        </p:nvCxnSpPr>
        <p:spPr>
          <a:xfrm flipV="1">
            <a:off x="6934200" y="2667000"/>
            <a:ext cx="381000" cy="381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3"/>
            <a:endCxn id="29" idx="1"/>
          </p:cNvCxnSpPr>
          <p:nvPr/>
        </p:nvCxnSpPr>
        <p:spPr>
          <a:xfrm flipV="1">
            <a:off x="4784767" y="2705100"/>
            <a:ext cx="320633" cy="685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5" idx="3"/>
            <a:endCxn id="27" idx="1"/>
          </p:cNvCxnSpPr>
          <p:nvPr/>
        </p:nvCxnSpPr>
        <p:spPr>
          <a:xfrm>
            <a:off x="3124200" y="2438400"/>
            <a:ext cx="762000" cy="9525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5" idx="3"/>
            <a:endCxn id="27" idx="1"/>
          </p:cNvCxnSpPr>
          <p:nvPr/>
        </p:nvCxnSpPr>
        <p:spPr>
          <a:xfrm>
            <a:off x="3124200" y="2438400"/>
            <a:ext cx="762000" cy="9525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 idx="3"/>
            <a:endCxn id="27" idx="1"/>
          </p:cNvCxnSpPr>
          <p:nvPr/>
        </p:nvCxnSpPr>
        <p:spPr>
          <a:xfrm flipV="1">
            <a:off x="3124200" y="3390900"/>
            <a:ext cx="762000" cy="304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374841" y="1504890"/>
            <a:ext cx="833883"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Input</a:t>
            </a:r>
            <a:endParaRPr lang="en-US" sz="2000" dirty="0">
              <a:effectLst>
                <a:outerShdw blurRad="38100" dist="38100" dir="2700000" algn="tl">
                  <a:srgbClr val="000000">
                    <a:alpha val="43137"/>
                  </a:srgbClr>
                </a:outerShdw>
              </a:effectLst>
            </a:endParaRPr>
          </a:p>
        </p:txBody>
      </p:sp>
      <p:sp>
        <p:nvSpPr>
          <p:cNvPr id="78" name="Rectangle 77"/>
          <p:cNvSpPr/>
          <p:nvPr/>
        </p:nvSpPr>
        <p:spPr>
          <a:xfrm>
            <a:off x="2089313" y="1504890"/>
            <a:ext cx="1263487"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Mapping</a:t>
            </a:r>
            <a:endParaRPr lang="en-US" sz="2000" dirty="0">
              <a:effectLst>
                <a:outerShdw blurRad="38100" dist="38100" dir="2700000" algn="tl">
                  <a:srgbClr val="000000">
                    <a:alpha val="43137"/>
                  </a:srgbClr>
                </a:outerShdw>
              </a:effectLst>
            </a:endParaRPr>
          </a:p>
        </p:txBody>
      </p:sp>
      <p:sp>
        <p:nvSpPr>
          <p:cNvPr id="79" name="Rectangle 78"/>
          <p:cNvSpPr/>
          <p:nvPr/>
        </p:nvSpPr>
        <p:spPr>
          <a:xfrm>
            <a:off x="3733653" y="1524000"/>
            <a:ext cx="1295547"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Shuffling</a:t>
            </a:r>
            <a:endParaRPr lang="en-US" sz="2000" dirty="0">
              <a:effectLst>
                <a:outerShdw blurRad="38100" dist="38100" dir="2700000" algn="tl">
                  <a:srgbClr val="000000">
                    <a:alpha val="43137"/>
                  </a:srgbClr>
                </a:outerShdw>
              </a:effectLst>
            </a:endParaRPr>
          </a:p>
        </p:txBody>
      </p:sp>
      <p:sp>
        <p:nvSpPr>
          <p:cNvPr id="80" name="Rectangle 79"/>
          <p:cNvSpPr/>
          <p:nvPr/>
        </p:nvSpPr>
        <p:spPr>
          <a:xfrm>
            <a:off x="7239000" y="1488848"/>
            <a:ext cx="1334020"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Reducing</a:t>
            </a:r>
            <a:endParaRPr lang="en-US" sz="2000" dirty="0">
              <a:effectLst>
                <a:outerShdw blurRad="38100" dist="38100" dir="2700000" algn="tl">
                  <a:srgbClr val="000000">
                    <a:alpha val="43137"/>
                  </a:srgbClr>
                </a:outerShdw>
              </a:effectLst>
            </a:endParaRPr>
          </a:p>
        </p:txBody>
      </p:sp>
      <p:sp>
        <p:nvSpPr>
          <p:cNvPr id="91" name="Rectangle 90"/>
          <p:cNvSpPr/>
          <p:nvPr/>
        </p:nvSpPr>
        <p:spPr>
          <a:xfrm>
            <a:off x="5404270" y="1524000"/>
            <a:ext cx="1072730"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rPr>
              <a:t>Sorting</a:t>
            </a:r>
            <a:endParaRPr lang="en-US" sz="2000" dirty="0">
              <a:effectLst>
                <a:outerShdw blurRad="38100" dist="38100" dir="2700000" algn="tl">
                  <a:srgbClr val="000000">
                    <a:alpha val="43137"/>
                  </a:srgbClr>
                </a:outerShdw>
              </a:effectLst>
            </a:endParaRPr>
          </a:p>
        </p:txBody>
      </p:sp>
      <p:sp>
        <p:nvSpPr>
          <p:cNvPr id="26" name="Rectangle 25"/>
          <p:cNvSpPr/>
          <p:nvPr/>
        </p:nvSpPr>
        <p:spPr>
          <a:xfrm>
            <a:off x="3581400" y="1905000"/>
            <a:ext cx="3505200" cy="39624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rot="5400000">
            <a:off x="3924300" y="5295900"/>
            <a:ext cx="83820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5600700" y="3924300"/>
            <a:ext cx="83820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600700" y="5143500"/>
            <a:ext cx="83820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7505700" y="3924300"/>
            <a:ext cx="83820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7505700" y="5143500"/>
            <a:ext cx="83820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2247900" y="6134100"/>
            <a:ext cx="83820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7086600" y="3124200"/>
            <a:ext cx="1885453" cy="369332"/>
          </a:xfrm>
          <a:prstGeom prst="rect">
            <a:avLst/>
          </a:prstGeom>
          <a:noFill/>
        </p:spPr>
        <p:txBody>
          <a:bodyPr wrap="none" rtlCol="0">
            <a:spAutoFit/>
          </a:bodyPr>
          <a:lstStyle/>
          <a:p>
            <a:r>
              <a:rPr lang="en-US" dirty="0" smtClean="0"/>
              <a:t>Execute 3 times</a:t>
            </a:r>
            <a:endParaRPr lang="en-US" dirty="0"/>
          </a:p>
        </p:txBody>
      </p:sp>
      <p:sp>
        <p:nvSpPr>
          <p:cNvPr id="54" name="TextBox 53"/>
          <p:cNvSpPr txBox="1"/>
          <p:nvPr/>
        </p:nvSpPr>
        <p:spPr>
          <a:xfrm>
            <a:off x="4419600" y="6019800"/>
            <a:ext cx="1986441" cy="369332"/>
          </a:xfrm>
          <a:prstGeom prst="rect">
            <a:avLst/>
          </a:prstGeom>
          <a:noFill/>
        </p:spPr>
        <p:txBody>
          <a:bodyPr wrap="none" rtlCol="0">
            <a:spAutoFit/>
          </a:bodyPr>
          <a:lstStyle/>
          <a:p>
            <a:r>
              <a:rPr lang="en-US" dirty="0" smtClean="0"/>
              <a:t>Framework level</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457200" y="1981200"/>
            <a:ext cx="8229600" cy="2569934"/>
          </a:xfrm>
          <a:ln/>
        </p:spPr>
        <p:txBody>
          <a:bodyPr>
            <a:spAutoFit/>
          </a:bodyPr>
          <a:lstStyle/>
          <a:p>
            <a:pPr>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err="1" smtClean="0"/>
              <a:t>MasterNode</a:t>
            </a:r>
            <a:r>
              <a:rPr lang="en-GB" dirty="0" smtClean="0"/>
              <a:t> handles failures</a:t>
            </a:r>
          </a:p>
          <a:p>
            <a:pPr lvl="1">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detects </a:t>
            </a:r>
            <a:r>
              <a:rPr lang="en-GB" dirty="0"/>
              <a:t>worker failures</a:t>
            </a:r>
          </a:p>
          <a:p>
            <a:pPr lvl="1">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rerun </a:t>
            </a:r>
            <a:r>
              <a:rPr lang="en-GB" dirty="0"/>
              <a:t>completed &amp; in-progress map() tasks</a:t>
            </a:r>
          </a:p>
          <a:p>
            <a:pPr lvl="1">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rerun </a:t>
            </a:r>
            <a:r>
              <a:rPr lang="en-GB" dirty="0"/>
              <a:t>in-progress reduce() tasks</a:t>
            </a:r>
          </a:p>
          <a:p>
            <a:pPr lvl="1">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If particular </a:t>
            </a:r>
            <a:r>
              <a:rPr lang="en-GB" dirty="0"/>
              <a:t>input key/values cause crashes in </a:t>
            </a:r>
            <a:r>
              <a:rPr lang="en-GB" dirty="0" smtClean="0"/>
              <a:t>map phase, </a:t>
            </a:r>
            <a:r>
              <a:rPr lang="en-GB" dirty="0"/>
              <a:t>and skips those values on re-execution.</a:t>
            </a:r>
          </a:p>
          <a:p>
            <a:pPr lvl="2">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Partly output</a:t>
            </a:r>
            <a:endParaRPr lang="en-GB" dirty="0"/>
          </a:p>
        </p:txBody>
      </p:sp>
      <p:sp>
        <p:nvSpPr>
          <p:cNvPr id="30721" name="Rectangle 1"/>
          <p:cNvSpPr>
            <a:spLocks noGrp="1" noChangeArrowheads="1"/>
          </p:cNvSpPr>
          <p:nvPr>
            <p:ph type="title"/>
          </p:nvPr>
        </p:nvSpPr>
        <p:spPr>
          <a:xfrm>
            <a:off x="457200" y="1190164"/>
            <a:ext cx="8229600" cy="723275"/>
          </a:xfrm>
          <a:ln/>
        </p:spPr>
        <p:txBody>
          <a:bodyPr>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err="1" smtClean="0"/>
              <a:t>MapReduce</a:t>
            </a:r>
            <a:r>
              <a:rPr lang="en-GB" dirty="0" smtClean="0"/>
              <a:t> Fault Tolerance</a:t>
            </a:r>
            <a:endParaRPr lang="en-GB" dirty="0"/>
          </a:p>
        </p:txBody>
      </p:sp>
      <p:sp>
        <p:nvSpPr>
          <p:cNvPr id="4" name="Rectangle 3"/>
          <p:cNvSpPr/>
          <p:nvPr/>
        </p:nvSpPr>
        <p:spPr>
          <a:xfrm>
            <a:off x="-76200" y="6626423"/>
            <a:ext cx="8839200" cy="307777"/>
          </a:xfrm>
          <a:prstGeom prst="rect">
            <a:avLst/>
          </a:prstGeom>
        </p:spPr>
        <p:txBody>
          <a:bodyPr wrap="square">
            <a:spAutoFit/>
          </a:bodyPr>
          <a:lstStyle/>
          <a:p>
            <a:r>
              <a:rPr lang="en-US" sz="1400" dirty="0" smtClean="0"/>
              <a:t>Source: http://code.google.com/edu/parallel/mapreduce-tutorial.html</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457200" y="1981200"/>
            <a:ext cx="8229600" cy="2687915"/>
          </a:xfrm>
          <a:ln/>
        </p:spPr>
        <p:txBody>
          <a:bodyPr>
            <a:spAutoFit/>
          </a:bodyPr>
          <a:lstStyle/>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Master program tries </a:t>
            </a:r>
            <a:r>
              <a:rPr lang="en-GB" dirty="0"/>
              <a:t>to have </a:t>
            </a:r>
            <a:r>
              <a:rPr lang="en-GB" dirty="0" smtClean="0"/>
              <a:t>map() </a:t>
            </a:r>
            <a:r>
              <a:rPr lang="en-GB" dirty="0"/>
              <a:t>tasks on same machine as physical file data, or at least </a:t>
            </a:r>
            <a:r>
              <a:rPr lang="en-GB" dirty="0" smtClean="0"/>
              <a:t>on same </a:t>
            </a:r>
            <a:r>
              <a:rPr lang="en-GB" dirty="0"/>
              <a:t>rack</a:t>
            </a:r>
          </a:p>
          <a:p>
            <a:pPr>
              <a:lnSpc>
                <a:spcPct val="10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t>map </a:t>
            </a:r>
            <a:r>
              <a:rPr lang="en-GB" dirty="0"/>
              <a:t>task inputs are </a:t>
            </a:r>
            <a:r>
              <a:rPr lang="en-GB" dirty="0" smtClean="0"/>
              <a:t>spilt into blocks with default sizes as 64MB.</a:t>
            </a:r>
            <a:endParaRPr lang="en-GB" dirty="0"/>
          </a:p>
          <a:p>
            <a:pPr>
              <a:lnSpc>
                <a:spcPct val="100000"/>
              </a:lnSpc>
              <a:buFont typeface="Wingdings"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p>
        </p:txBody>
      </p:sp>
      <p:sp>
        <p:nvSpPr>
          <p:cNvPr id="29697" name="Rectangle 1"/>
          <p:cNvSpPr>
            <a:spLocks noGrp="1" noChangeArrowheads="1"/>
          </p:cNvSpPr>
          <p:nvPr>
            <p:ph type="title"/>
          </p:nvPr>
        </p:nvSpPr>
        <p:spPr>
          <a:xfrm>
            <a:off x="457200" y="1190164"/>
            <a:ext cx="8229600" cy="723275"/>
          </a:xfrm>
          <a:ln/>
        </p:spPr>
        <p:txBody>
          <a:bodyPr>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err="1" smtClean="0"/>
              <a:t>MapReduce</a:t>
            </a:r>
            <a:r>
              <a:rPr lang="en-GB" dirty="0" smtClean="0"/>
              <a:t> Locality</a:t>
            </a:r>
            <a:endParaRPr lang="en-GB" dirty="0"/>
          </a:p>
        </p:txBody>
      </p:sp>
      <p:sp>
        <p:nvSpPr>
          <p:cNvPr id="4" name="Rectangle 3"/>
          <p:cNvSpPr/>
          <p:nvPr/>
        </p:nvSpPr>
        <p:spPr>
          <a:xfrm>
            <a:off x="-76200" y="6626423"/>
            <a:ext cx="8839200" cy="307777"/>
          </a:xfrm>
          <a:prstGeom prst="rect">
            <a:avLst/>
          </a:prstGeom>
        </p:spPr>
        <p:txBody>
          <a:bodyPr wrap="square">
            <a:spAutoFit/>
          </a:bodyPr>
          <a:lstStyle/>
          <a:p>
            <a:r>
              <a:rPr lang="en-US" sz="1400" dirty="0" smtClean="0"/>
              <a:t>Source: http://code.google.com/edu/parallel/mapreduce-tutorial.html</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idx="1"/>
          </p:nvPr>
        </p:nvSpPr>
        <p:spPr>
          <a:xfrm>
            <a:off x="457200" y="1981200"/>
            <a:ext cx="8229600" cy="4450771"/>
          </a:xfrm>
          <a:ln/>
        </p:spPr>
        <p:txBody>
          <a:bodyPr lIns="90000" tIns="46800" rIns="90000" bIns="46800">
            <a:spAutoFit/>
          </a:bodyPr>
          <a:lstStyle/>
          <a:p>
            <a:pPr>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High component failure rates</a:t>
            </a:r>
          </a:p>
          <a:p>
            <a:pPr lvl="1">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Inexpensive commodity components fail all the time</a:t>
            </a:r>
          </a:p>
          <a:p>
            <a:pPr>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“Modest” number of HUGE files</a:t>
            </a:r>
          </a:p>
          <a:p>
            <a:pPr lvl="1">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Just a few million</a:t>
            </a:r>
          </a:p>
          <a:p>
            <a:pPr lvl="1">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Each is 100MB or larger; multi-GB files typical</a:t>
            </a:r>
          </a:p>
          <a:p>
            <a:pPr>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Files are write-once, </a:t>
            </a:r>
            <a:r>
              <a:rPr lang="en-GB" sz="2600" dirty="0" smtClean="0"/>
              <a:t>read many times</a:t>
            </a:r>
            <a:endParaRPr lang="en-GB" sz="2600" dirty="0"/>
          </a:p>
          <a:p>
            <a:pPr>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Large streaming reads</a:t>
            </a:r>
          </a:p>
          <a:p>
            <a:pPr>
              <a:lnSpc>
                <a:spcPct val="93000"/>
              </a:lnSpc>
              <a:spcBef>
                <a:spcPts val="6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600" dirty="0"/>
              <a:t>High sustained throughput </a:t>
            </a:r>
            <a:r>
              <a:rPr lang="en-GB" sz="2600" dirty="0" err="1" smtClean="0"/>
              <a:t>favored</a:t>
            </a:r>
            <a:r>
              <a:rPr lang="en-GB" sz="2600" dirty="0" smtClean="0"/>
              <a:t> </a:t>
            </a:r>
            <a:r>
              <a:rPr lang="en-GB" sz="2600" dirty="0"/>
              <a:t>over low latency</a:t>
            </a:r>
          </a:p>
        </p:txBody>
      </p:sp>
      <p:sp>
        <p:nvSpPr>
          <p:cNvPr id="16385" name="Rectangle 1"/>
          <p:cNvSpPr>
            <a:spLocks noGrp="1" noChangeArrowheads="1"/>
          </p:cNvSpPr>
          <p:nvPr>
            <p:ph type="title"/>
          </p:nvPr>
        </p:nvSpPr>
        <p:spPr>
          <a:xfrm>
            <a:off x="457200" y="881069"/>
            <a:ext cx="8229600" cy="692306"/>
          </a:xfrm>
          <a:ln/>
        </p:spPr>
        <p:txBody>
          <a:bodyPr lIns="90000" tIns="46800" rIns="90000" bIns="46800">
            <a:spAutoFit/>
          </a:bodyPr>
          <a:lstStyle/>
          <a:p>
            <a:pPr>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HDFS Assumptions</a:t>
            </a: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457200" y="1600200"/>
            <a:ext cx="8229600" cy="4121450"/>
          </a:xfrm>
          <a:ln/>
        </p:spPr>
        <p:txBody>
          <a:bodyPr lIns="90000" tIns="46800" rIns="90000" bIns="46800">
            <a:spAutoFit/>
          </a:bodyPr>
          <a:lstStyle/>
          <a:p>
            <a:pPr>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a:t>Files stored as </a:t>
            </a:r>
            <a:r>
              <a:rPr lang="en-GB" sz="2200" dirty="0" smtClean="0"/>
              <a:t>blocks</a:t>
            </a:r>
          </a:p>
          <a:p>
            <a:pPr lvl="1">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1900" dirty="0" smtClean="0"/>
              <a:t>Blocks stored across cluster</a:t>
            </a:r>
          </a:p>
          <a:p>
            <a:pPr lvl="1">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1900" dirty="0" smtClean="0"/>
              <a:t>Default block size 64MB</a:t>
            </a:r>
            <a:endParaRPr lang="en-GB" sz="1900" dirty="0"/>
          </a:p>
          <a:p>
            <a:pPr>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smtClean="0"/>
              <a:t>Reliability </a:t>
            </a:r>
            <a:r>
              <a:rPr lang="en-GB" sz="2200" dirty="0"/>
              <a:t>through </a:t>
            </a:r>
            <a:r>
              <a:rPr lang="en-GB" sz="2200" dirty="0" smtClean="0"/>
              <a:t>replication</a:t>
            </a:r>
          </a:p>
          <a:p>
            <a:pPr lvl="1">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1900" i="1" dirty="0" smtClean="0"/>
              <a:t>Default is 3 </a:t>
            </a:r>
            <a:endParaRPr lang="en-GB" sz="1900" i="1" dirty="0"/>
          </a:p>
          <a:p>
            <a:pPr>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a:t>Single </a:t>
            </a:r>
            <a:r>
              <a:rPr lang="en-GB" sz="2200" dirty="0" smtClean="0"/>
              <a:t>master (</a:t>
            </a:r>
            <a:r>
              <a:rPr lang="en-GB" sz="2200" dirty="0" err="1" smtClean="0"/>
              <a:t>NameNode</a:t>
            </a:r>
            <a:r>
              <a:rPr lang="en-GB" sz="2200" dirty="0" smtClean="0"/>
              <a:t>) </a:t>
            </a:r>
            <a:r>
              <a:rPr lang="en-GB" sz="2200" dirty="0"/>
              <a:t>to coordinate access, keep metadata</a:t>
            </a:r>
          </a:p>
          <a:p>
            <a:pPr lvl="1">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a:t>Simple centralized management</a:t>
            </a:r>
          </a:p>
          <a:p>
            <a:pPr>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a:t>No data caching</a:t>
            </a:r>
          </a:p>
          <a:p>
            <a:pPr lvl="1">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a:t>Little benefit due to large data sets, streaming reads</a:t>
            </a:r>
          </a:p>
          <a:p>
            <a:pPr>
              <a:lnSpc>
                <a:spcPct val="93000"/>
              </a:lnSpc>
              <a:spcBef>
                <a:spcPts val="550"/>
              </a:spcBef>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200" dirty="0" smtClean="0"/>
              <a:t>Focused on distributed applications </a:t>
            </a:r>
            <a:endParaRPr lang="en-GB" sz="2200" dirty="0"/>
          </a:p>
        </p:txBody>
      </p:sp>
      <p:sp>
        <p:nvSpPr>
          <p:cNvPr id="17409" name="Rectangle 1"/>
          <p:cNvSpPr>
            <a:spLocks noGrp="1" noChangeArrowheads="1"/>
          </p:cNvSpPr>
          <p:nvPr>
            <p:ph type="title"/>
          </p:nvPr>
        </p:nvSpPr>
        <p:spPr>
          <a:xfrm>
            <a:off x="457200" y="881069"/>
            <a:ext cx="8229600" cy="692306"/>
          </a:xfrm>
          <a:ln/>
        </p:spPr>
        <p:txBody>
          <a:bodyPr lIns="90000" tIns="46800" rIns="90000" bIns="46800">
            <a:spAutoFit/>
          </a:bodyPr>
          <a:lstStyle/>
          <a:p>
            <a:pPr>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HDFS Design Decisions</a:t>
            </a:r>
            <a:endParaRPr lang="en-GB"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Input formats</a:t>
            </a:r>
          </a:p>
          <a:p>
            <a:r>
              <a:rPr lang="en-US" dirty="0" smtClean="0"/>
              <a:t>Output formats</a:t>
            </a:r>
          </a:p>
          <a:p>
            <a:r>
              <a:rPr lang="en-US" dirty="0" smtClean="0"/>
              <a:t>Data types</a:t>
            </a:r>
          </a:p>
          <a:p>
            <a:r>
              <a:rPr lang="en-US" dirty="0" smtClean="0"/>
              <a:t>Distributed Cache</a:t>
            </a:r>
          </a:p>
        </p:txBody>
      </p:sp>
      <p:sp>
        <p:nvSpPr>
          <p:cNvPr id="3" name="Title 2"/>
          <p:cNvSpPr>
            <a:spLocks noGrp="1"/>
          </p:cNvSpPr>
          <p:nvPr>
            <p:ph type="title"/>
          </p:nvPr>
        </p:nvSpPr>
        <p:spPr/>
        <p:txBody>
          <a:bodyPr/>
          <a:lstStyle/>
          <a:p>
            <a:r>
              <a:rPr lang="en-US" dirty="0" smtClean="0"/>
              <a:t>Advanced Hadoop</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Defines how to break the inputs</a:t>
            </a:r>
          </a:p>
          <a:p>
            <a:r>
              <a:rPr lang="en-US" dirty="0" smtClean="0"/>
              <a:t>Provides </a:t>
            </a:r>
            <a:r>
              <a:rPr lang="en-US" dirty="0" err="1" smtClean="0"/>
              <a:t>RecordReader</a:t>
            </a:r>
            <a:r>
              <a:rPr lang="en-US" dirty="0" smtClean="0"/>
              <a:t>  objects to read the files</a:t>
            </a:r>
          </a:p>
          <a:p>
            <a:pPr lvl="1"/>
            <a:r>
              <a:rPr lang="en-US" dirty="0" smtClean="0"/>
              <a:t>Read data and converts to &lt;</a:t>
            </a:r>
            <a:r>
              <a:rPr lang="en-US" dirty="0" err="1" smtClean="0"/>
              <a:t>key,value</a:t>
            </a:r>
            <a:r>
              <a:rPr lang="en-US" dirty="0" smtClean="0"/>
              <a:t>&gt; pairs</a:t>
            </a:r>
          </a:p>
          <a:p>
            <a:r>
              <a:rPr lang="en-US" dirty="0" smtClean="0"/>
              <a:t>It’s possible to write custom input formats</a:t>
            </a:r>
          </a:p>
          <a:p>
            <a:r>
              <a:rPr lang="en-US" dirty="0" smtClean="0"/>
              <a:t>Hadoop Built-in input formats</a:t>
            </a:r>
          </a:p>
          <a:p>
            <a:pPr lvl="1"/>
            <a:r>
              <a:rPr lang="en-US" dirty="0" err="1" smtClean="0"/>
              <a:t>TextInputFormat</a:t>
            </a:r>
            <a:endParaRPr lang="en-US" dirty="0" smtClean="0"/>
          </a:p>
          <a:p>
            <a:pPr lvl="2"/>
            <a:r>
              <a:rPr lang="en-US" dirty="0" smtClean="0"/>
              <a:t>Treats each line as value</a:t>
            </a:r>
          </a:p>
          <a:p>
            <a:pPr lvl="1"/>
            <a:r>
              <a:rPr lang="en-US" dirty="0" err="1" smtClean="0"/>
              <a:t>KeyValueInputFormat</a:t>
            </a:r>
            <a:endParaRPr lang="en-US" dirty="0" smtClean="0"/>
          </a:p>
          <a:p>
            <a:pPr lvl="2"/>
            <a:r>
              <a:rPr lang="en-US" dirty="0" smtClean="0"/>
              <a:t>Each line as key-value (tab delimited)</a:t>
            </a:r>
          </a:p>
          <a:p>
            <a:pPr lvl="1"/>
            <a:r>
              <a:rPr lang="en-US" dirty="0" err="1" smtClean="0"/>
              <a:t>SequenceFileInputFormat</a:t>
            </a:r>
            <a:endParaRPr lang="en-US" dirty="0" smtClean="0"/>
          </a:p>
          <a:p>
            <a:pPr lvl="2"/>
            <a:r>
              <a:rPr lang="en-US" dirty="0" smtClean="0"/>
              <a:t>Hadoop specific binary representation</a:t>
            </a:r>
          </a:p>
        </p:txBody>
      </p:sp>
      <p:sp>
        <p:nvSpPr>
          <p:cNvPr id="2" name="Title 1"/>
          <p:cNvSpPr>
            <a:spLocks noGrp="1"/>
          </p:cNvSpPr>
          <p:nvPr>
            <p:ph type="title"/>
          </p:nvPr>
        </p:nvSpPr>
        <p:spPr/>
        <p:txBody>
          <a:bodyPr/>
          <a:lstStyle/>
          <a:p>
            <a:r>
              <a:rPr lang="en-US" dirty="0" smtClean="0"/>
              <a:t>Input Formats</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the result &lt;</a:t>
            </a:r>
            <a:r>
              <a:rPr lang="en-US" dirty="0" err="1" smtClean="0"/>
              <a:t>key,value</a:t>
            </a:r>
            <a:r>
              <a:rPr lang="en-US" dirty="0" smtClean="0"/>
              <a:t>&gt; pairs are written in to files</a:t>
            </a:r>
          </a:p>
          <a:p>
            <a:r>
              <a:rPr lang="en-US" dirty="0" smtClean="0"/>
              <a:t>Possible to write custom output formats</a:t>
            </a:r>
          </a:p>
          <a:p>
            <a:r>
              <a:rPr lang="en-US" dirty="0" smtClean="0"/>
              <a:t>Hadoop default </a:t>
            </a:r>
            <a:r>
              <a:rPr lang="en-US" dirty="0" err="1" smtClean="0"/>
              <a:t>OutputFormats</a:t>
            </a:r>
            <a:endParaRPr lang="en-US" dirty="0" smtClean="0"/>
          </a:p>
          <a:p>
            <a:pPr lvl="1"/>
            <a:r>
              <a:rPr lang="en-US" dirty="0" err="1" smtClean="0"/>
              <a:t>TextOutputFormat</a:t>
            </a:r>
            <a:endParaRPr lang="en-US" dirty="0" smtClean="0"/>
          </a:p>
          <a:p>
            <a:pPr lvl="2"/>
            <a:r>
              <a:rPr lang="en-US" dirty="0" smtClean="0"/>
              <a:t>&lt;key TAB value&gt;</a:t>
            </a:r>
          </a:p>
          <a:p>
            <a:pPr lvl="1"/>
            <a:r>
              <a:rPr lang="en-US" dirty="0" err="1" smtClean="0"/>
              <a:t>SequenceFileOutputFormat</a:t>
            </a:r>
            <a:endParaRPr lang="en-US" dirty="0" smtClean="0"/>
          </a:p>
          <a:p>
            <a:pPr lvl="2"/>
            <a:r>
              <a:rPr lang="en-US" dirty="0" smtClean="0"/>
              <a:t>Hadoop specific binary representation</a:t>
            </a:r>
          </a:p>
          <a:p>
            <a:pPr lvl="1"/>
            <a:endParaRPr lang="en-US" dirty="0" smtClean="0"/>
          </a:p>
          <a:p>
            <a:pPr lvl="1"/>
            <a:endParaRPr lang="en-US" dirty="0"/>
          </a:p>
        </p:txBody>
      </p:sp>
      <p:sp>
        <p:nvSpPr>
          <p:cNvPr id="2" name="Title 1"/>
          <p:cNvSpPr>
            <a:spLocks noGrp="1"/>
          </p:cNvSpPr>
          <p:nvPr>
            <p:ph type="title"/>
          </p:nvPr>
        </p:nvSpPr>
        <p:spPr/>
        <p:txBody>
          <a:bodyPr/>
          <a:lstStyle/>
          <a:p>
            <a:r>
              <a:rPr lang="en-US" dirty="0" smtClean="0"/>
              <a:t>Output Formats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Implement Writable interface</a:t>
            </a:r>
          </a:p>
          <a:p>
            <a:pPr lvl="1"/>
            <a:r>
              <a:rPr lang="en-US" dirty="0" smtClean="0"/>
              <a:t> Text, </a:t>
            </a:r>
            <a:r>
              <a:rPr lang="en-US" dirty="0" err="1" smtClean="0"/>
              <a:t>IntWritable</a:t>
            </a:r>
            <a:r>
              <a:rPr lang="en-US" dirty="0" smtClean="0"/>
              <a:t>, </a:t>
            </a:r>
            <a:r>
              <a:rPr lang="en-US" dirty="0" err="1" smtClean="0"/>
              <a:t>LongWritable</a:t>
            </a:r>
            <a:r>
              <a:rPr lang="en-US" dirty="0" smtClean="0"/>
              <a:t>, </a:t>
            </a:r>
            <a:r>
              <a:rPr lang="en-US" dirty="0" err="1" smtClean="0"/>
              <a:t>FloatWritable</a:t>
            </a:r>
            <a:r>
              <a:rPr lang="en-US" dirty="0" smtClean="0"/>
              <a:t>, </a:t>
            </a:r>
            <a:r>
              <a:rPr lang="en-US" dirty="0" err="1" smtClean="0"/>
              <a:t>BooleanWritable</a:t>
            </a:r>
            <a:r>
              <a:rPr lang="en-US" dirty="0" smtClean="0"/>
              <a:t>, etc…</a:t>
            </a:r>
          </a:p>
          <a:p>
            <a:r>
              <a:rPr lang="en-US" dirty="0" smtClean="0"/>
              <a:t>We can write custom types which Hadoop will serialize/</a:t>
            </a:r>
            <a:r>
              <a:rPr lang="en-US" dirty="0" err="1" smtClean="0"/>
              <a:t>deserialize</a:t>
            </a:r>
            <a:r>
              <a:rPr lang="en-US" dirty="0" smtClean="0"/>
              <a:t> as long as following is implemented.</a:t>
            </a:r>
          </a:p>
        </p:txBody>
      </p:sp>
      <p:sp>
        <p:nvSpPr>
          <p:cNvPr id="2" name="Title 1"/>
          <p:cNvSpPr>
            <a:spLocks noGrp="1"/>
          </p:cNvSpPr>
          <p:nvPr>
            <p:ph type="title"/>
          </p:nvPr>
        </p:nvSpPr>
        <p:spPr/>
        <p:txBody>
          <a:bodyPr/>
          <a:lstStyle/>
          <a:p>
            <a:r>
              <a:rPr lang="en-US" dirty="0" smtClean="0"/>
              <a:t>Data Types</a:t>
            </a:r>
            <a:endParaRPr lang="en-US" dirty="0"/>
          </a:p>
        </p:txBody>
      </p:sp>
      <p:sp>
        <p:nvSpPr>
          <p:cNvPr id="6" name="TextBox 5"/>
          <p:cNvSpPr txBox="1"/>
          <p:nvPr/>
        </p:nvSpPr>
        <p:spPr>
          <a:xfrm>
            <a:off x="1600200" y="4038600"/>
            <a:ext cx="5181600" cy="1631216"/>
          </a:xfrm>
          <a:prstGeom prst="rect">
            <a:avLst/>
          </a:prstGeom>
          <a:noFill/>
        </p:spPr>
        <p:txBody>
          <a:bodyPr wrap="square" rtlCol="0">
            <a:spAutoFit/>
          </a:bodyPr>
          <a:lstStyle/>
          <a:p>
            <a:r>
              <a:rPr lang="en-US" sz="2000" dirty="0" smtClean="0"/>
              <a:t/>
            </a:r>
            <a:br>
              <a:rPr lang="en-US" sz="2000" dirty="0" smtClean="0"/>
            </a:br>
            <a:r>
              <a:rPr lang="en-US" sz="2000" dirty="0" smtClean="0"/>
              <a:t>public interface Writable { </a:t>
            </a:r>
          </a:p>
          <a:p>
            <a:r>
              <a:rPr lang="en-US" sz="2000" dirty="0" smtClean="0"/>
              <a:t>      void </a:t>
            </a:r>
            <a:r>
              <a:rPr lang="en-US" sz="2000" dirty="0" err="1" smtClean="0"/>
              <a:t>readFields</a:t>
            </a:r>
            <a:r>
              <a:rPr lang="en-US" sz="2000" dirty="0" smtClean="0"/>
              <a:t>(</a:t>
            </a:r>
            <a:r>
              <a:rPr lang="en-US" sz="2000" dirty="0" err="1" smtClean="0"/>
              <a:t>DataInput</a:t>
            </a:r>
            <a:r>
              <a:rPr lang="en-US" sz="2000" dirty="0" smtClean="0"/>
              <a:t> in); </a:t>
            </a:r>
          </a:p>
          <a:p>
            <a:r>
              <a:rPr lang="en-US" sz="2000" dirty="0" smtClean="0"/>
              <a:t>      void write(</a:t>
            </a:r>
            <a:r>
              <a:rPr lang="en-US" sz="2000" dirty="0" err="1" smtClean="0"/>
              <a:t>DataOutput</a:t>
            </a:r>
            <a:r>
              <a:rPr lang="en-US" sz="2000" dirty="0" smtClean="0"/>
              <a:t> out); </a:t>
            </a:r>
          </a:p>
          <a:p>
            <a:r>
              <a:rPr lang="en-US" sz="2000" dirty="0" smtClean="0"/>
              <a:t>}</a:t>
            </a:r>
            <a:endParaRPr lang="en-US" sz="20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Distributes a given set of data to all the </a:t>
            </a:r>
            <a:r>
              <a:rPr lang="en-US" dirty="0" err="1" smtClean="0"/>
              <a:t>mappers</a:t>
            </a:r>
            <a:endParaRPr lang="en-US" dirty="0" smtClean="0"/>
          </a:p>
          <a:p>
            <a:pPr lvl="1"/>
            <a:r>
              <a:rPr lang="en-US" dirty="0" smtClean="0"/>
              <a:t>Common data files, </a:t>
            </a:r>
            <a:r>
              <a:rPr lang="en-US" dirty="0" err="1" smtClean="0"/>
              <a:t>librararies</a:t>
            </a:r>
            <a:r>
              <a:rPr lang="en-US" dirty="0" smtClean="0"/>
              <a:t>, etc..</a:t>
            </a:r>
          </a:p>
          <a:p>
            <a:pPr lvl="1"/>
            <a:r>
              <a:rPr lang="en-US" dirty="0" smtClean="0"/>
              <a:t>Similar to a broadcast</a:t>
            </a:r>
          </a:p>
          <a:p>
            <a:pPr lvl="1"/>
            <a:r>
              <a:rPr lang="en-US" dirty="0" smtClean="0"/>
              <a:t>Available in the local disk</a:t>
            </a:r>
          </a:p>
          <a:p>
            <a:pPr lvl="1"/>
            <a:r>
              <a:rPr lang="en-US" dirty="0" smtClean="0"/>
              <a:t>Automatically extract compressed archives</a:t>
            </a:r>
          </a:p>
          <a:p>
            <a:r>
              <a:rPr lang="en-US" dirty="0" smtClean="0"/>
              <a:t>First upload the files to HDFS</a:t>
            </a:r>
          </a:p>
          <a:p>
            <a:r>
              <a:rPr lang="en-US" dirty="0" err="1" smtClean="0"/>
              <a:t>DistributedCache.addCacheFile</a:t>
            </a:r>
            <a:r>
              <a:rPr lang="en-US" dirty="0" smtClean="0"/>
              <a:t>()</a:t>
            </a:r>
          </a:p>
          <a:p>
            <a:r>
              <a:rPr lang="en-US" dirty="0" err="1" smtClean="0"/>
              <a:t>DistributedCache.getLocalCacheFiles</a:t>
            </a:r>
            <a:r>
              <a:rPr lang="en-US" dirty="0" smtClean="0"/>
              <a:t>()</a:t>
            </a:r>
            <a:endParaRPr lang="en-US" dirty="0"/>
          </a:p>
        </p:txBody>
      </p:sp>
      <p:sp>
        <p:nvSpPr>
          <p:cNvPr id="2" name="Title 1"/>
          <p:cNvSpPr>
            <a:spLocks noGrp="1"/>
          </p:cNvSpPr>
          <p:nvPr>
            <p:ph type="title"/>
          </p:nvPr>
        </p:nvSpPr>
        <p:spPr/>
        <p:txBody>
          <a:bodyPr/>
          <a:lstStyle/>
          <a:p>
            <a:r>
              <a:rPr lang="en-US" dirty="0" smtClean="0"/>
              <a:t>Distributed Cache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9241</TotalTime>
  <Words>2104</Words>
  <Application>Microsoft Office PowerPoint</Application>
  <PresentationFormat>On-screen Show (4:3)</PresentationFormat>
  <Paragraphs>581</Paragraphs>
  <Slides>51</Slides>
  <Notes>20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Concourse</vt:lpstr>
      <vt:lpstr>Hadoop MapReduce</vt:lpstr>
      <vt:lpstr>Outline</vt:lpstr>
      <vt:lpstr>MapReduce in Simple Terms</vt:lpstr>
      <vt:lpstr>Mapeduce in Functional Programming</vt:lpstr>
      <vt:lpstr>MapReduce Programming Model</vt:lpstr>
      <vt:lpstr>Map</vt:lpstr>
      <vt:lpstr>Slide 7</vt:lpstr>
      <vt:lpstr>Parallelism</vt:lpstr>
      <vt:lpstr>Apache Hadoop</vt:lpstr>
      <vt:lpstr>Execution Overview</vt:lpstr>
      <vt:lpstr>MapReduce in Apache Hadoop</vt:lpstr>
      <vt:lpstr>Demo 1 - WordCount</vt:lpstr>
      <vt:lpstr>Word Count</vt:lpstr>
      <vt:lpstr>WordCount Map</vt:lpstr>
      <vt:lpstr>WordCount Map</vt:lpstr>
      <vt:lpstr>WordCount Reduce</vt:lpstr>
      <vt:lpstr>WordCount Reduce</vt:lpstr>
      <vt:lpstr>Log in to FutureGrid</vt:lpstr>
      <vt:lpstr>Building WordCount program</vt:lpstr>
      <vt:lpstr>Running WordCount using Hadoop standalone</vt:lpstr>
      <vt:lpstr>Optimizations</vt:lpstr>
      <vt:lpstr>Word Count with Combiner</vt:lpstr>
      <vt:lpstr>Terminology</vt:lpstr>
      <vt:lpstr>HDFS</vt:lpstr>
      <vt:lpstr>Architecture</vt:lpstr>
      <vt:lpstr>Configuring HDFS</vt:lpstr>
      <vt:lpstr>Configuring HDFS</vt:lpstr>
      <vt:lpstr>HDFS Cluster</vt:lpstr>
      <vt:lpstr>HDFS Commands</vt:lpstr>
      <vt:lpstr>Configuring Hadoop MapREduce</vt:lpstr>
      <vt:lpstr>Starting Hadoop MapReduce Cluster</vt:lpstr>
      <vt:lpstr>Running WordCount on Distributed Hadoop Cluster</vt:lpstr>
      <vt:lpstr>Demo 2 : Hadoop-Blast</vt:lpstr>
      <vt:lpstr>Map</vt:lpstr>
      <vt:lpstr>Driver</vt:lpstr>
      <vt:lpstr>Preparation</vt:lpstr>
      <vt:lpstr>Execution &amp; result</vt:lpstr>
      <vt:lpstr>Performance Tips at the end</vt:lpstr>
      <vt:lpstr>References</vt:lpstr>
      <vt:lpstr>Questions?</vt:lpstr>
      <vt:lpstr>Thank You!!</vt:lpstr>
      <vt:lpstr>WordCount</vt:lpstr>
      <vt:lpstr>MapReduce Fault Tolerance</vt:lpstr>
      <vt:lpstr>MapReduce Locality</vt:lpstr>
      <vt:lpstr>HDFS Assumptions</vt:lpstr>
      <vt:lpstr>HDFS Design Decisions</vt:lpstr>
      <vt:lpstr>Advanced Hadoop</vt:lpstr>
      <vt:lpstr>Input Formats</vt:lpstr>
      <vt:lpstr>Output Formats</vt:lpstr>
      <vt:lpstr>Data Types</vt:lpstr>
      <vt:lpstr>Distributed Cache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thilina</dc:creator>
  <cp:lastModifiedBy>taklwu</cp:lastModifiedBy>
  <cp:revision>799</cp:revision>
  <dcterms:created xsi:type="dcterms:W3CDTF">2010-07-18T19:34:03Z</dcterms:created>
  <dcterms:modified xsi:type="dcterms:W3CDTF">2010-07-27T20:36:09Z</dcterms:modified>
</cp:coreProperties>
</file>